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Play"/>
      <p:regular r:id="rId30"/>
      <p:bold r:id="rId31"/>
    </p:embeddedFont>
    <p:embeddedFont>
      <p:font typeface="Constantia"/>
      <p:regular r:id="rId32"/>
      <p:bold r:id="rId33"/>
      <p:italic r:id="rId34"/>
      <p:boldItalic r:id="rId35"/>
    </p:embeddedFont>
    <p:embeddedFont>
      <p:font typeface="Gill Sans"/>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F26B43"/>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bold.fntdata"/><Relationship Id="rId30" Type="http://schemas.openxmlformats.org/officeDocument/2006/relationships/font" Target="fonts/Play-regular.fntdata"/><Relationship Id="rId11" Type="http://schemas.openxmlformats.org/officeDocument/2006/relationships/slide" Target="slides/slide6.xml"/><Relationship Id="rId33" Type="http://schemas.openxmlformats.org/officeDocument/2006/relationships/font" Target="fonts/Constantia-bold.fntdata"/><Relationship Id="rId10" Type="http://schemas.openxmlformats.org/officeDocument/2006/relationships/slide" Target="slides/slide5.xml"/><Relationship Id="rId32" Type="http://schemas.openxmlformats.org/officeDocument/2006/relationships/font" Target="fonts/Constantia-regular.fntdata"/><Relationship Id="rId13" Type="http://schemas.openxmlformats.org/officeDocument/2006/relationships/slide" Target="slides/slide8.xml"/><Relationship Id="rId35" Type="http://schemas.openxmlformats.org/officeDocument/2006/relationships/font" Target="fonts/Constantia-boldItalic.fntdata"/><Relationship Id="rId12" Type="http://schemas.openxmlformats.org/officeDocument/2006/relationships/slide" Target="slides/slide7.xml"/><Relationship Id="rId34" Type="http://schemas.openxmlformats.org/officeDocument/2006/relationships/font" Target="fonts/Constantia-italic.fntdata"/><Relationship Id="rId15" Type="http://schemas.openxmlformats.org/officeDocument/2006/relationships/slide" Target="slides/slide10.xml"/><Relationship Id="rId37" Type="http://schemas.openxmlformats.org/officeDocument/2006/relationships/font" Target="fonts/GillSans-bold.fntdata"/><Relationship Id="rId14" Type="http://schemas.openxmlformats.org/officeDocument/2006/relationships/slide" Target="slides/slide9.xml"/><Relationship Id="rId36" Type="http://schemas.openxmlformats.org/officeDocument/2006/relationships/font" Target="fonts/Gill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de44cc7a1a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de44cc7a1a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2de44cc7a1a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de44cc7a1a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de44cc7a1a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2de44cc7a1a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de44cc7a1a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de44cc7a1a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15" name="Shape 15"/>
        <p:cNvGrpSpPr/>
        <p:nvPr/>
      </p:nvGrpSpPr>
      <p:grpSpPr>
        <a:xfrm>
          <a:off x="0" y="0"/>
          <a:ext cx="0" cy="0"/>
          <a:chOff x="0" y="0"/>
          <a:chExt cx="0" cy="0"/>
        </a:xfrm>
      </p:grpSpPr>
      <p:sp>
        <p:nvSpPr>
          <p:cNvPr id="16" name="Google Shape;16;p2"/>
          <p:cNvSpPr txBox="1"/>
          <p:nvPr>
            <p:ph type="ctrTitle"/>
          </p:nvPr>
        </p:nvSpPr>
        <p:spPr>
          <a:xfrm>
            <a:off x="7999414" y="1051551"/>
            <a:ext cx="3565524" cy="23848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p:nvPr>
            <p:ph idx="2" type="pic"/>
          </p:nvPr>
        </p:nvSpPr>
        <p:spPr>
          <a:xfrm>
            <a:off x="0" y="0"/>
            <a:ext cx="7452360" cy="6858000"/>
          </a:xfrm>
          <a:prstGeom prst="rect">
            <a:avLst/>
          </a:prstGeom>
          <a:solidFill>
            <a:schemeClr val="accent5"/>
          </a:solidFill>
          <a:ln>
            <a:noFill/>
          </a:ln>
        </p:spPr>
      </p:sp>
      <p:sp>
        <p:nvSpPr>
          <p:cNvPr id="18" name="Google Shape;18;p2"/>
          <p:cNvSpPr/>
          <p:nvPr/>
        </p:nvSpPr>
        <p:spPr>
          <a:xfrm>
            <a:off x="7999413" y="445272"/>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9" name="Google Shape;19;p2"/>
          <p:cNvGrpSpPr/>
          <p:nvPr/>
        </p:nvGrpSpPr>
        <p:grpSpPr>
          <a:xfrm rot="5400000">
            <a:off x="10835022" y="5500185"/>
            <a:ext cx="828358" cy="828358"/>
            <a:chOff x="10462536" y="1408249"/>
            <a:chExt cx="828358" cy="828358"/>
          </a:xfrm>
        </p:grpSpPr>
        <p:sp>
          <p:nvSpPr>
            <p:cNvPr id="20" name="Google Shape;20;p2"/>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2"/>
            <p:cNvSpPr/>
            <p:nvPr/>
          </p:nvSpPr>
          <p:spPr>
            <a:xfrm rot="-8100000">
              <a:off x="10613915" y="1424627"/>
              <a:ext cx="270000" cy="540001"/>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2" name="Google Shape;22;p2"/>
          <p:cNvSpPr txBox="1"/>
          <p:nvPr>
            <p:ph idx="1" type="body"/>
          </p:nvPr>
        </p:nvSpPr>
        <p:spPr>
          <a:xfrm>
            <a:off x="7999413" y="3568700"/>
            <a:ext cx="3565524" cy="173196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sz="2000"/>
            </a:lvl1pPr>
            <a:lvl2pPr indent="-228600" lvl="1" marL="914400" algn="l">
              <a:lnSpc>
                <a:spcPct val="110000"/>
              </a:lnSpc>
              <a:spcBef>
                <a:spcPts val="800"/>
              </a:spcBef>
              <a:spcAft>
                <a:spcPts val="0"/>
              </a:spcAft>
              <a:buClr>
                <a:schemeClr val="lt1"/>
              </a:buClr>
              <a:buSzPts val="2000"/>
              <a:buNone/>
              <a:defRPr sz="2000"/>
            </a:lvl2pPr>
            <a:lvl3pPr indent="-228600" lvl="2" marL="1371600" algn="l">
              <a:lnSpc>
                <a:spcPct val="110000"/>
              </a:lnSpc>
              <a:spcBef>
                <a:spcPts val="800"/>
              </a:spcBef>
              <a:spcAft>
                <a:spcPts val="0"/>
              </a:spcAft>
              <a:buClr>
                <a:schemeClr val="lt1"/>
              </a:buClr>
              <a:buSzPts val="2000"/>
              <a:buNone/>
              <a:defRPr sz="2000"/>
            </a:lvl3pPr>
            <a:lvl4pPr indent="-228600" lvl="3" marL="1828800" algn="l">
              <a:lnSpc>
                <a:spcPct val="110000"/>
              </a:lnSpc>
              <a:spcBef>
                <a:spcPts val="800"/>
              </a:spcBef>
              <a:spcAft>
                <a:spcPts val="0"/>
              </a:spcAft>
              <a:buClr>
                <a:schemeClr val="lt1"/>
              </a:buClr>
              <a:buSzPts val="2000"/>
              <a:buNone/>
              <a:defRPr sz="2000"/>
            </a:lvl4pPr>
            <a:lvl5pPr indent="-228600" lvl="4" marL="2286000" algn="l">
              <a:lnSpc>
                <a:spcPct val="110000"/>
              </a:lnSpc>
              <a:spcBef>
                <a:spcPts val="800"/>
              </a:spcBef>
              <a:spcAft>
                <a:spcPts val="0"/>
              </a:spcAft>
              <a:buClr>
                <a:schemeClr val="lt1"/>
              </a:buClr>
              <a:buSzPts val="2000"/>
              <a:buNone/>
              <a:defRPr sz="20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losing">
  <p:cSld name="13_Closing">
    <p:spTree>
      <p:nvGrpSpPr>
        <p:cNvPr id="111" name="Shape 111"/>
        <p:cNvGrpSpPr/>
        <p:nvPr/>
      </p:nvGrpSpPr>
      <p:grpSpPr>
        <a:xfrm>
          <a:off x="0" y="0"/>
          <a:ext cx="0" cy="0"/>
          <a:chOff x="0" y="0"/>
          <a:chExt cx="0" cy="0"/>
        </a:xfrm>
      </p:grpSpPr>
      <p:sp>
        <p:nvSpPr>
          <p:cNvPr id="112" name="Google Shape;112;p11"/>
          <p:cNvSpPr txBox="1"/>
          <p:nvPr>
            <p:ph type="ctrTitle"/>
          </p:nvPr>
        </p:nvSpPr>
        <p:spPr>
          <a:xfrm>
            <a:off x="550863" y="549275"/>
            <a:ext cx="5437187" cy="298623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1"/>
          <p:cNvSpPr txBox="1"/>
          <p:nvPr>
            <p:ph idx="1" type="subTitle"/>
          </p:nvPr>
        </p:nvSpPr>
        <p:spPr>
          <a:xfrm>
            <a:off x="550863" y="3827610"/>
            <a:ext cx="5437187" cy="2265216"/>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114" name="Google Shape;114;p11"/>
          <p:cNvSpPr/>
          <p:nvPr>
            <p:ph idx="2" type="pic"/>
          </p:nvPr>
        </p:nvSpPr>
        <p:spPr>
          <a:xfrm>
            <a:off x="6556248" y="548640"/>
            <a:ext cx="5084064" cy="2880360"/>
          </a:xfrm>
          <a:prstGeom prst="rect">
            <a:avLst/>
          </a:prstGeom>
          <a:solidFill>
            <a:schemeClr val="accent5"/>
          </a:solidFill>
          <a:ln>
            <a:noFill/>
          </a:ln>
        </p:spPr>
      </p:sp>
      <p:sp>
        <p:nvSpPr>
          <p:cNvPr id="115" name="Google Shape;115;p11"/>
          <p:cNvSpPr/>
          <p:nvPr>
            <p:ph idx="3" type="pic"/>
          </p:nvPr>
        </p:nvSpPr>
        <p:spPr>
          <a:xfrm>
            <a:off x="6556248" y="3429000"/>
            <a:ext cx="5084064" cy="2880360"/>
          </a:xfrm>
          <a:prstGeom prst="rect">
            <a:avLst/>
          </a:prstGeom>
          <a:solidFill>
            <a:schemeClr val="accent5"/>
          </a:solidFill>
          <a:ln>
            <a:noFill/>
          </a:ln>
        </p:spPr>
      </p:sp>
      <p:grpSp>
        <p:nvGrpSpPr>
          <p:cNvPr id="116" name="Google Shape;116;p11"/>
          <p:cNvGrpSpPr/>
          <p:nvPr/>
        </p:nvGrpSpPr>
        <p:grpSpPr>
          <a:xfrm>
            <a:off x="11030092" y="-213201"/>
            <a:ext cx="1708815" cy="1705831"/>
            <a:chOff x="11030092" y="-213201"/>
            <a:chExt cx="1708815" cy="1705831"/>
          </a:xfrm>
        </p:grpSpPr>
        <p:sp>
          <p:nvSpPr>
            <p:cNvPr id="117" name="Google Shape;117;p11"/>
            <p:cNvSpPr/>
            <p:nvPr/>
          </p:nvSpPr>
          <p:spPr>
            <a:xfrm rot="-2700000">
              <a:off x="11161347" y="125399"/>
              <a:ext cx="1341675" cy="926985"/>
            </a:xfrm>
            <a:custGeom>
              <a:rect b="b" l="l" r="r" t="t"/>
              <a:pathLst>
                <a:path extrusionOk="0" h="926985" w="134167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8" name="Google Shape;118;p11"/>
            <p:cNvSpPr/>
            <p:nvPr/>
          </p:nvSpPr>
          <p:spPr>
            <a:xfrm rot="2700000">
              <a:off x="11798454" y="994196"/>
              <a:ext cx="107098" cy="46658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9" name="Google Shape;119;p11"/>
            <p:cNvSpPr/>
            <p:nvPr/>
          </p:nvSpPr>
          <p:spPr>
            <a:xfrm rot="-2700000">
              <a:off x="11228590" y="129580"/>
              <a:ext cx="1337455" cy="1042921"/>
            </a:xfrm>
            <a:custGeom>
              <a:rect b="b" l="l" r="r" t="t"/>
              <a:pathLst>
                <a:path extrusionOk="0" h="1042921" w="1337455">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120" name="Google Shape;120;p11"/>
          <p:cNvGrpSpPr/>
          <p:nvPr/>
        </p:nvGrpSpPr>
        <p:grpSpPr>
          <a:xfrm>
            <a:off x="577658" y="5511950"/>
            <a:ext cx="828358" cy="828358"/>
            <a:chOff x="10462536" y="1408249"/>
            <a:chExt cx="828358" cy="828358"/>
          </a:xfrm>
        </p:grpSpPr>
        <p:sp>
          <p:nvSpPr>
            <p:cNvPr id="121" name="Google Shape;121;p11"/>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2" name="Google Shape;122;p11"/>
            <p:cNvSpPr/>
            <p:nvPr/>
          </p:nvSpPr>
          <p:spPr>
            <a:xfrm rot="-8100000">
              <a:off x="10613915" y="1424627"/>
              <a:ext cx="270000" cy="540001"/>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123" name="Google Shape;123;p11"/>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1"/>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11"/>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break">
  <p:cSld name="5_Section break">
    <p:bg>
      <p:bgPr>
        <a:solidFill>
          <a:schemeClr val="dk1"/>
        </a:solidFill>
      </p:bgPr>
    </p:bg>
    <p:spTree>
      <p:nvGrpSpPr>
        <p:cNvPr id="127" name="Shape 127"/>
        <p:cNvGrpSpPr/>
        <p:nvPr/>
      </p:nvGrpSpPr>
      <p:grpSpPr>
        <a:xfrm>
          <a:off x="0" y="0"/>
          <a:ext cx="0" cy="0"/>
          <a:chOff x="0" y="0"/>
          <a:chExt cx="0" cy="0"/>
        </a:xfrm>
      </p:grpSpPr>
      <p:sp>
        <p:nvSpPr>
          <p:cNvPr id="128" name="Google Shape;128;p12"/>
          <p:cNvSpPr/>
          <p:nvPr>
            <p:ph idx="2" type="pic"/>
          </p:nvPr>
        </p:nvSpPr>
        <p:spPr>
          <a:xfrm>
            <a:off x="0" y="0"/>
            <a:ext cx="12192000" cy="6858000"/>
          </a:xfrm>
          <a:prstGeom prst="rect">
            <a:avLst/>
          </a:prstGeom>
          <a:solidFill>
            <a:schemeClr val="dk2"/>
          </a:solidFill>
          <a:ln>
            <a:noFill/>
          </a:ln>
        </p:spPr>
      </p:sp>
      <p:sp>
        <p:nvSpPr>
          <p:cNvPr id="129" name="Google Shape;129;p12"/>
          <p:cNvSpPr txBox="1"/>
          <p:nvPr>
            <p:ph idx="1" type="subTitle"/>
          </p:nvPr>
        </p:nvSpPr>
        <p:spPr>
          <a:xfrm>
            <a:off x="0" y="3557281"/>
            <a:ext cx="6640285" cy="3300719"/>
          </a:xfrm>
          <a:prstGeom prst="rect">
            <a:avLst/>
          </a:prstGeom>
          <a:gradFill>
            <a:gsLst>
              <a:gs pos="0">
                <a:srgbClr val="1B192E">
                  <a:alpha val="0"/>
                </a:srgbClr>
              </a:gs>
              <a:gs pos="50000">
                <a:srgbClr val="1B192E">
                  <a:alpha val="60000"/>
                </a:srgbClr>
              </a:gs>
              <a:gs pos="100000">
                <a:srgbClr val="1B192E">
                  <a:alpha val="60000"/>
                </a:srgbClr>
              </a:gs>
            </a:gsLst>
            <a:lin ang="10800000" scaled="0"/>
          </a:gradFill>
          <a:ln>
            <a:noFill/>
          </a:ln>
        </p:spPr>
        <p:txBody>
          <a:bodyPr anchorCtr="0" anchor="t" bIns="0" lIns="0" spcFirstLastPara="1" rIns="0" wrap="square" tIns="0">
            <a:noAutofit/>
          </a:bodyPr>
          <a:lstStyle>
            <a:lvl1pPr lvl="0" algn="l">
              <a:lnSpc>
                <a:spcPct val="200000"/>
              </a:lnSpc>
              <a:spcBef>
                <a:spcPts val="1000"/>
              </a:spcBef>
              <a:spcAft>
                <a:spcPts val="0"/>
              </a:spcAft>
              <a:buClr>
                <a:schemeClr val="lt1"/>
              </a:buClr>
              <a:buSzPts val="2000"/>
              <a:buNone/>
              <a:defRPr/>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130" name="Google Shape;130;p12"/>
          <p:cNvSpPr txBox="1"/>
          <p:nvPr>
            <p:ph type="ctrTitle"/>
          </p:nvPr>
        </p:nvSpPr>
        <p:spPr>
          <a:xfrm>
            <a:off x="0" y="0"/>
            <a:ext cx="6640285" cy="3535509"/>
          </a:xfrm>
          <a:prstGeom prst="rect">
            <a:avLst/>
          </a:prstGeom>
          <a:gradFill>
            <a:gsLst>
              <a:gs pos="0">
                <a:srgbClr val="1B192E">
                  <a:alpha val="0"/>
                </a:srgbClr>
              </a:gs>
              <a:gs pos="50000">
                <a:srgbClr val="1B192E">
                  <a:alpha val="69803"/>
                </a:srgbClr>
              </a:gs>
              <a:gs pos="100000">
                <a:srgbClr val="1B192E">
                  <a:alpha val="69803"/>
                </a:srgbClr>
              </a:gs>
            </a:gsLst>
            <a:lin ang="10800000" scaled="0"/>
          </a:grad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400"/>
              <a:buFont typeface="Play"/>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 2 column (comparison slide)" type="twoTxTwoObj">
  <p:cSld name="TWO_OBJECTS_WITH_TEXT">
    <p:spTree>
      <p:nvGrpSpPr>
        <p:cNvPr id="131" name="Shape 131"/>
        <p:cNvGrpSpPr/>
        <p:nvPr/>
      </p:nvGrpSpPr>
      <p:grpSpPr>
        <a:xfrm>
          <a:off x="0" y="0"/>
          <a:ext cx="0" cy="0"/>
          <a:chOff x="0" y="0"/>
          <a:chExt cx="0" cy="0"/>
        </a:xfrm>
      </p:grpSpPr>
      <p:sp>
        <p:nvSpPr>
          <p:cNvPr id="132" name="Google Shape;132;p13"/>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33" name="Google Shape;133;p13"/>
          <p:cNvSpPr/>
          <p:nvPr/>
        </p:nvSpPr>
        <p:spPr>
          <a:xfrm>
            <a:off x="11451612" y="5827878"/>
            <a:ext cx="379049" cy="360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34" name="Google Shape;134;p13"/>
          <p:cNvSpPr txBox="1"/>
          <p:nvPr>
            <p:ph type="title"/>
          </p:nvPr>
        </p:nvSpPr>
        <p:spPr>
          <a:xfrm>
            <a:off x="550862" y="549275"/>
            <a:ext cx="11097551" cy="13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3"/>
          <p:cNvSpPr txBox="1"/>
          <p:nvPr>
            <p:ph idx="1" type="body"/>
          </p:nvPr>
        </p:nvSpPr>
        <p:spPr>
          <a:xfrm>
            <a:off x="550864" y="1731375"/>
            <a:ext cx="5437186"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latin typeface="Gill Sans"/>
                <a:ea typeface="Gill Sans"/>
                <a:cs typeface="Gill Sans"/>
                <a:sym typeface="Gill Sans"/>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6" name="Google Shape;136;p13"/>
          <p:cNvSpPr txBox="1"/>
          <p:nvPr>
            <p:ph idx="2" type="body"/>
          </p:nvPr>
        </p:nvSpPr>
        <p:spPr>
          <a:xfrm>
            <a:off x="550863" y="2427370"/>
            <a:ext cx="5429114" cy="3515555"/>
          </a:xfrm>
          <a:prstGeom prst="rect">
            <a:avLst/>
          </a:prstGeom>
          <a:noFill/>
          <a:ln>
            <a:noFill/>
          </a:ln>
        </p:spPr>
        <p:txBody>
          <a:bodyPr anchorCtr="0" anchor="t" bIns="0" lIns="0" spcFirstLastPara="1" rIns="0" wrap="square" tIns="0">
            <a:noAutofit/>
          </a:bodyPr>
          <a:lstStyle>
            <a:lvl1pPr indent="-381000" lvl="0" marL="457200" algn="l">
              <a:lnSpc>
                <a:spcPct val="110000"/>
              </a:lnSpc>
              <a:spcBef>
                <a:spcPts val="1000"/>
              </a:spcBef>
              <a:spcAft>
                <a:spcPts val="0"/>
              </a:spcAft>
              <a:buClr>
                <a:schemeClr val="lt1"/>
              </a:buClr>
              <a:buSzPts val="2400"/>
              <a:buChar char="•"/>
              <a:defRPr sz="24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13"/>
          <p:cNvSpPr txBox="1"/>
          <p:nvPr>
            <p:ph idx="3" type="body"/>
          </p:nvPr>
        </p:nvSpPr>
        <p:spPr>
          <a:xfrm>
            <a:off x="6212024" y="1731375"/>
            <a:ext cx="5436392"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8" name="Google Shape;138;p13"/>
          <p:cNvSpPr txBox="1"/>
          <p:nvPr>
            <p:ph idx="4" type="body"/>
          </p:nvPr>
        </p:nvSpPr>
        <p:spPr>
          <a:xfrm>
            <a:off x="6212023" y="2427370"/>
            <a:ext cx="5436391" cy="3515555"/>
          </a:xfrm>
          <a:prstGeom prst="rect">
            <a:avLst/>
          </a:prstGeom>
          <a:noFill/>
          <a:ln>
            <a:noFill/>
          </a:ln>
        </p:spPr>
        <p:txBody>
          <a:bodyPr anchorCtr="0" anchor="t" bIns="0" lIns="0" spcFirstLastPara="1" rIns="0" wrap="square" tIns="0">
            <a:noAutofit/>
          </a:bodyPr>
          <a:lstStyle>
            <a:lvl1pPr indent="-381000" lvl="0" marL="457200" algn="l">
              <a:lnSpc>
                <a:spcPct val="110000"/>
              </a:lnSpc>
              <a:spcBef>
                <a:spcPts val="1000"/>
              </a:spcBef>
              <a:spcAft>
                <a:spcPts val="0"/>
              </a:spcAft>
              <a:buClr>
                <a:schemeClr val="lt1"/>
              </a:buClr>
              <a:buSzPts val="2400"/>
              <a:buChar char="•"/>
              <a:defRPr sz="24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9" name="Google Shape;139;p13"/>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3"/>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 3 column">
  <p:cSld name="11_Content 3 column">
    <p:spTree>
      <p:nvGrpSpPr>
        <p:cNvPr id="142" name="Shape 142"/>
        <p:cNvGrpSpPr/>
        <p:nvPr/>
      </p:nvGrpSpPr>
      <p:grpSpPr>
        <a:xfrm>
          <a:off x="0" y="0"/>
          <a:ext cx="0" cy="0"/>
          <a:chOff x="0" y="0"/>
          <a:chExt cx="0" cy="0"/>
        </a:xfrm>
      </p:grpSpPr>
      <p:grpSp>
        <p:nvGrpSpPr>
          <p:cNvPr id="143" name="Google Shape;143;p14"/>
          <p:cNvGrpSpPr/>
          <p:nvPr/>
        </p:nvGrpSpPr>
        <p:grpSpPr>
          <a:xfrm>
            <a:off x="100472" y="5036395"/>
            <a:ext cx="2083885" cy="2083885"/>
            <a:chOff x="4842143" y="3556857"/>
            <a:chExt cx="2083885" cy="2083885"/>
          </a:xfrm>
        </p:grpSpPr>
        <p:sp>
          <p:nvSpPr>
            <p:cNvPr id="144" name="Google Shape;144;p14"/>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5" name="Google Shape;145;p14"/>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6" name="Google Shape;146;p14"/>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7" name="Google Shape;147;p14"/>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148" name="Google Shape;148;p14"/>
          <p:cNvSpPr/>
          <p:nvPr/>
        </p:nvSpPr>
        <p:spPr>
          <a:xfrm rot="2700000">
            <a:off x="10834944" y="17126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9" name="Google Shape;149;p14"/>
          <p:cNvSpPr/>
          <p:nvPr/>
        </p:nvSpPr>
        <p:spPr>
          <a:xfrm rot="8100000">
            <a:off x="10849344" y="51834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0" name="Google Shape;150;p14"/>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1" name="Google Shape;151;p14"/>
          <p:cNvSpPr txBox="1"/>
          <p:nvPr>
            <p:ph type="title"/>
          </p:nvPr>
        </p:nvSpPr>
        <p:spPr>
          <a:xfrm>
            <a:off x="550862" y="549275"/>
            <a:ext cx="11097551" cy="13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4"/>
          <p:cNvSpPr txBox="1"/>
          <p:nvPr>
            <p:ph idx="1" type="body"/>
          </p:nvPr>
        </p:nvSpPr>
        <p:spPr>
          <a:xfrm>
            <a:off x="550864" y="1731375"/>
            <a:ext cx="3563936"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0" sz="2000" cap="none">
                <a:solidFill>
                  <a:schemeClr val="lt1"/>
                </a:solidFill>
                <a:latin typeface="Gill Sans"/>
                <a:ea typeface="Gill Sans"/>
                <a:cs typeface="Gill Sans"/>
                <a:sym typeface="Gill Sans"/>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3" name="Google Shape;153;p14"/>
          <p:cNvSpPr txBox="1"/>
          <p:nvPr>
            <p:ph idx="2" type="body"/>
          </p:nvPr>
        </p:nvSpPr>
        <p:spPr>
          <a:xfrm>
            <a:off x="559476" y="2432304"/>
            <a:ext cx="3563936" cy="3515555"/>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sz="1800"/>
            </a:lvl1pPr>
            <a:lvl2pPr indent="-342900" lvl="1" marL="914400" algn="l">
              <a:lnSpc>
                <a:spcPct val="110000"/>
              </a:lnSpc>
              <a:spcBef>
                <a:spcPts val="800"/>
              </a:spcBef>
              <a:spcAft>
                <a:spcPts val="0"/>
              </a:spcAft>
              <a:buClr>
                <a:schemeClr val="lt1"/>
              </a:buClr>
              <a:buSzPts val="1800"/>
              <a:buChar char="•"/>
              <a:defRPr sz="1800"/>
            </a:lvl2pPr>
            <a:lvl3pPr indent="-342900" lvl="2" marL="1371600" algn="l">
              <a:lnSpc>
                <a:spcPct val="110000"/>
              </a:lnSpc>
              <a:spcBef>
                <a:spcPts val="800"/>
              </a:spcBef>
              <a:spcAft>
                <a:spcPts val="0"/>
              </a:spcAft>
              <a:buClr>
                <a:schemeClr val="lt1"/>
              </a:buClr>
              <a:buSzPts val="1800"/>
              <a:buChar char="•"/>
              <a:defRPr sz="1800"/>
            </a:lvl3pPr>
            <a:lvl4pPr indent="-342900" lvl="3" marL="1828800" algn="l">
              <a:lnSpc>
                <a:spcPct val="110000"/>
              </a:lnSpc>
              <a:spcBef>
                <a:spcPts val="800"/>
              </a:spcBef>
              <a:spcAft>
                <a:spcPts val="0"/>
              </a:spcAft>
              <a:buClr>
                <a:schemeClr val="lt1"/>
              </a:buClr>
              <a:buSzPts val="1800"/>
              <a:buChar char="•"/>
              <a:defRPr sz="1800"/>
            </a:lvl4pPr>
            <a:lvl5pPr indent="-342900" lvl="4" marL="2286000" algn="l">
              <a:lnSpc>
                <a:spcPct val="110000"/>
              </a:lnSpc>
              <a:spcBef>
                <a:spcPts val="800"/>
              </a:spcBef>
              <a:spcAft>
                <a:spcPts val="0"/>
              </a:spcAft>
              <a:buClr>
                <a:schemeClr val="lt1"/>
              </a:buClr>
              <a:buSzPts val="1800"/>
              <a:buChar char="•"/>
              <a:defRPr sz="18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4" name="Google Shape;154;p14"/>
          <p:cNvSpPr txBox="1"/>
          <p:nvPr>
            <p:ph idx="3" type="body"/>
          </p:nvPr>
        </p:nvSpPr>
        <p:spPr>
          <a:xfrm>
            <a:off x="4341573" y="1731375"/>
            <a:ext cx="3566160"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0" sz="20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5" name="Google Shape;155;p14"/>
          <p:cNvSpPr txBox="1"/>
          <p:nvPr>
            <p:ph idx="4" type="body"/>
          </p:nvPr>
        </p:nvSpPr>
        <p:spPr>
          <a:xfrm>
            <a:off x="4341573" y="2427370"/>
            <a:ext cx="3508755" cy="3515555"/>
          </a:xfrm>
          <a:prstGeom prst="rect">
            <a:avLst/>
          </a:prstGeom>
          <a:noFill/>
          <a:ln>
            <a:noFill/>
          </a:ln>
        </p:spPr>
        <p:txBody>
          <a:bodyPr anchorCtr="0" anchor="t" bIns="0" lIns="0" spcFirstLastPara="1" rIns="0" wrap="square" tIns="0">
            <a:noAutofit/>
          </a:bodyPr>
          <a:lstStyle>
            <a:lvl1pPr indent="-336550" lvl="0" marL="457200" algn="l">
              <a:lnSpc>
                <a:spcPct val="110000"/>
              </a:lnSpc>
              <a:spcBef>
                <a:spcPts val="1000"/>
              </a:spcBef>
              <a:spcAft>
                <a:spcPts val="0"/>
              </a:spcAft>
              <a:buClr>
                <a:schemeClr val="lt1"/>
              </a:buClr>
              <a:buSzPts val="1700"/>
              <a:buChar char="•"/>
              <a:defRPr sz="1700"/>
            </a:lvl1pPr>
            <a:lvl2pPr indent="-336550" lvl="1" marL="914400" algn="l">
              <a:lnSpc>
                <a:spcPct val="110000"/>
              </a:lnSpc>
              <a:spcBef>
                <a:spcPts val="800"/>
              </a:spcBef>
              <a:spcAft>
                <a:spcPts val="0"/>
              </a:spcAft>
              <a:buClr>
                <a:schemeClr val="lt1"/>
              </a:buClr>
              <a:buSzPts val="1700"/>
              <a:buChar char="•"/>
              <a:defRPr sz="1700"/>
            </a:lvl2pPr>
            <a:lvl3pPr indent="-336550" lvl="2" marL="1371600" algn="l">
              <a:lnSpc>
                <a:spcPct val="110000"/>
              </a:lnSpc>
              <a:spcBef>
                <a:spcPts val="800"/>
              </a:spcBef>
              <a:spcAft>
                <a:spcPts val="0"/>
              </a:spcAft>
              <a:buClr>
                <a:schemeClr val="lt1"/>
              </a:buClr>
              <a:buSzPts val="1700"/>
              <a:buChar char="•"/>
              <a:defRPr sz="1700"/>
            </a:lvl3pPr>
            <a:lvl4pPr indent="-336550" lvl="3" marL="1828800" algn="l">
              <a:lnSpc>
                <a:spcPct val="110000"/>
              </a:lnSpc>
              <a:spcBef>
                <a:spcPts val="800"/>
              </a:spcBef>
              <a:spcAft>
                <a:spcPts val="0"/>
              </a:spcAft>
              <a:buClr>
                <a:schemeClr val="lt1"/>
              </a:buClr>
              <a:buSzPts val="1700"/>
              <a:buChar char="•"/>
              <a:defRPr sz="1700"/>
            </a:lvl4pPr>
            <a:lvl5pPr indent="-336550" lvl="4" marL="2286000" algn="l">
              <a:lnSpc>
                <a:spcPct val="110000"/>
              </a:lnSpc>
              <a:spcBef>
                <a:spcPts val="800"/>
              </a:spcBef>
              <a:spcAft>
                <a:spcPts val="0"/>
              </a:spcAft>
              <a:buClr>
                <a:schemeClr val="lt1"/>
              </a:buClr>
              <a:buSzPts val="1700"/>
              <a:buChar char="•"/>
              <a:defRPr sz="17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6" name="Google Shape;156;p14"/>
          <p:cNvSpPr txBox="1"/>
          <p:nvPr>
            <p:ph idx="5" type="body"/>
          </p:nvPr>
        </p:nvSpPr>
        <p:spPr>
          <a:xfrm>
            <a:off x="8139659" y="1731375"/>
            <a:ext cx="3566160"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0" sz="20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7" name="Google Shape;157;p14"/>
          <p:cNvSpPr txBox="1"/>
          <p:nvPr>
            <p:ph idx="6" type="body"/>
          </p:nvPr>
        </p:nvSpPr>
        <p:spPr>
          <a:xfrm>
            <a:off x="8139659" y="2427370"/>
            <a:ext cx="3508755" cy="3515555"/>
          </a:xfrm>
          <a:prstGeom prst="rect">
            <a:avLst/>
          </a:prstGeom>
          <a:noFill/>
          <a:ln>
            <a:noFill/>
          </a:ln>
        </p:spPr>
        <p:txBody>
          <a:bodyPr anchorCtr="0" anchor="t" bIns="0" lIns="0" spcFirstLastPara="1" rIns="0" wrap="square" tIns="0">
            <a:noAutofit/>
          </a:bodyPr>
          <a:lstStyle>
            <a:lvl1pPr indent="-336550" lvl="0" marL="457200" algn="l">
              <a:lnSpc>
                <a:spcPct val="110000"/>
              </a:lnSpc>
              <a:spcBef>
                <a:spcPts val="1000"/>
              </a:spcBef>
              <a:spcAft>
                <a:spcPts val="0"/>
              </a:spcAft>
              <a:buClr>
                <a:schemeClr val="lt1"/>
              </a:buClr>
              <a:buSzPts val="1700"/>
              <a:buChar char="•"/>
              <a:defRPr sz="1700"/>
            </a:lvl1pPr>
            <a:lvl2pPr indent="-336550" lvl="1" marL="914400" algn="l">
              <a:lnSpc>
                <a:spcPct val="110000"/>
              </a:lnSpc>
              <a:spcBef>
                <a:spcPts val="800"/>
              </a:spcBef>
              <a:spcAft>
                <a:spcPts val="0"/>
              </a:spcAft>
              <a:buClr>
                <a:schemeClr val="lt1"/>
              </a:buClr>
              <a:buSzPts val="1700"/>
              <a:buChar char="•"/>
              <a:defRPr sz="1700"/>
            </a:lvl2pPr>
            <a:lvl3pPr indent="-336550" lvl="2" marL="1371600" algn="l">
              <a:lnSpc>
                <a:spcPct val="110000"/>
              </a:lnSpc>
              <a:spcBef>
                <a:spcPts val="800"/>
              </a:spcBef>
              <a:spcAft>
                <a:spcPts val="0"/>
              </a:spcAft>
              <a:buClr>
                <a:schemeClr val="lt1"/>
              </a:buClr>
              <a:buSzPts val="1700"/>
              <a:buChar char="•"/>
              <a:defRPr sz="1700"/>
            </a:lvl3pPr>
            <a:lvl4pPr indent="-336550" lvl="3" marL="1828800" algn="l">
              <a:lnSpc>
                <a:spcPct val="110000"/>
              </a:lnSpc>
              <a:spcBef>
                <a:spcPts val="800"/>
              </a:spcBef>
              <a:spcAft>
                <a:spcPts val="0"/>
              </a:spcAft>
              <a:buClr>
                <a:schemeClr val="lt1"/>
              </a:buClr>
              <a:buSzPts val="1700"/>
              <a:buChar char="•"/>
              <a:defRPr sz="1700"/>
            </a:lvl4pPr>
            <a:lvl5pPr indent="-336550" lvl="4" marL="2286000" algn="l">
              <a:lnSpc>
                <a:spcPct val="110000"/>
              </a:lnSpc>
              <a:spcBef>
                <a:spcPts val="800"/>
              </a:spcBef>
              <a:spcAft>
                <a:spcPts val="0"/>
              </a:spcAft>
              <a:buClr>
                <a:schemeClr val="lt1"/>
              </a:buClr>
              <a:buSzPts val="1700"/>
              <a:buChar char="•"/>
              <a:defRPr sz="17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8" name="Google Shape;158;p14"/>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4"/>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1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1" name="Shape 161"/>
        <p:cNvGrpSpPr/>
        <p:nvPr/>
      </p:nvGrpSpPr>
      <p:grpSpPr>
        <a:xfrm>
          <a:off x="0" y="0"/>
          <a:ext cx="0" cy="0"/>
          <a:chOff x="0" y="0"/>
          <a:chExt cx="0" cy="0"/>
        </a:xfrm>
      </p:grpSpPr>
      <p:sp>
        <p:nvSpPr>
          <p:cNvPr id="162" name="Google Shape;162;p15"/>
          <p:cNvSpPr txBox="1"/>
          <p:nvPr>
            <p:ph type="ctrTitle"/>
          </p:nvPr>
        </p:nvSpPr>
        <p:spPr>
          <a:xfrm>
            <a:off x="3359149" y="389840"/>
            <a:ext cx="8281987" cy="295465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15"/>
          <p:cNvSpPr txBox="1"/>
          <p:nvPr>
            <p:ph idx="1" type="subTitle"/>
          </p:nvPr>
        </p:nvSpPr>
        <p:spPr>
          <a:xfrm>
            <a:off x="3359149" y="3536951"/>
            <a:ext cx="8281989" cy="2555874"/>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4" name="Google Shape;164;p15"/>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5"/>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1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15"/>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68" name="Google Shape;168;p15"/>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69" name="Google Shape;169;p15"/>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170" name="Google Shape;170;p15"/>
          <p:cNvGrpSpPr/>
          <p:nvPr/>
        </p:nvGrpSpPr>
        <p:grpSpPr>
          <a:xfrm>
            <a:off x="1292493" y="4299807"/>
            <a:ext cx="2083885" cy="2083885"/>
            <a:chOff x="4842143" y="3556857"/>
            <a:chExt cx="2083885" cy="2083885"/>
          </a:xfrm>
        </p:grpSpPr>
        <p:sp>
          <p:nvSpPr>
            <p:cNvPr id="171" name="Google Shape;171;p15"/>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72" name="Google Shape;172;p15"/>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73" name="Google Shape;173;p15"/>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74" name="Google Shape;174;p15"/>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5" name="Shape 175"/>
        <p:cNvGrpSpPr/>
        <p:nvPr/>
      </p:nvGrpSpPr>
      <p:grpSpPr>
        <a:xfrm>
          <a:off x="0" y="0"/>
          <a:ext cx="0" cy="0"/>
          <a:chOff x="0" y="0"/>
          <a:chExt cx="0" cy="0"/>
        </a:xfrm>
      </p:grpSpPr>
      <p:sp>
        <p:nvSpPr>
          <p:cNvPr id="176" name="Google Shape;176;p16"/>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177" name="Google Shape;177;p16"/>
          <p:cNvGrpSpPr/>
          <p:nvPr/>
        </p:nvGrpSpPr>
        <p:grpSpPr>
          <a:xfrm>
            <a:off x="233344" y="5384019"/>
            <a:ext cx="828357" cy="828357"/>
            <a:chOff x="2895711" y="1234487"/>
            <a:chExt cx="828357" cy="828357"/>
          </a:xfrm>
        </p:grpSpPr>
        <p:sp>
          <p:nvSpPr>
            <p:cNvPr id="178" name="Google Shape;178;p16"/>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79" name="Google Shape;179;p16"/>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180" name="Google Shape;180;p16"/>
          <p:cNvSpPr txBox="1"/>
          <p:nvPr>
            <p:ph type="title"/>
          </p:nvPr>
        </p:nvSpPr>
        <p:spPr>
          <a:xfrm>
            <a:off x="550863" y="549275"/>
            <a:ext cx="11090274" cy="133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16"/>
          <p:cNvSpPr txBox="1"/>
          <p:nvPr>
            <p:ph idx="1" type="body"/>
          </p:nvPr>
        </p:nvSpPr>
        <p:spPr>
          <a:xfrm>
            <a:off x="550862" y="2097175"/>
            <a:ext cx="5435600" cy="399565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2" name="Google Shape;182;p16"/>
          <p:cNvSpPr txBox="1"/>
          <p:nvPr>
            <p:ph idx="2" type="body"/>
          </p:nvPr>
        </p:nvSpPr>
        <p:spPr>
          <a:xfrm>
            <a:off x="6205538" y="2097175"/>
            <a:ext cx="5435600" cy="399565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3" name="Google Shape;183;p16"/>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6"/>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1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6" name="Shape 186"/>
        <p:cNvGrpSpPr/>
        <p:nvPr/>
      </p:nvGrpSpPr>
      <p:grpSpPr>
        <a:xfrm>
          <a:off x="0" y="0"/>
          <a:ext cx="0" cy="0"/>
          <a:chOff x="0" y="0"/>
          <a:chExt cx="0" cy="0"/>
        </a:xfrm>
      </p:grpSpPr>
      <p:grpSp>
        <p:nvGrpSpPr>
          <p:cNvPr id="187" name="Google Shape;187;p17"/>
          <p:cNvGrpSpPr/>
          <p:nvPr/>
        </p:nvGrpSpPr>
        <p:grpSpPr>
          <a:xfrm>
            <a:off x="4752748" y="4823504"/>
            <a:ext cx="1656714" cy="1656714"/>
            <a:chOff x="2481534" y="2139594"/>
            <a:chExt cx="1656714" cy="1656714"/>
          </a:xfrm>
        </p:grpSpPr>
        <p:sp>
          <p:nvSpPr>
            <p:cNvPr id="188" name="Google Shape;188;p17"/>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89" name="Google Shape;189;p17"/>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190" name="Google Shape;190;p17"/>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17"/>
          <p:cNvSpPr txBox="1"/>
          <p:nvPr>
            <p:ph idx="1" type="body"/>
          </p:nvPr>
        </p:nvSpPr>
        <p:spPr>
          <a:xfrm>
            <a:off x="4295775" y="1750060"/>
            <a:ext cx="7345362" cy="4342765"/>
          </a:xfrm>
          <a:prstGeom prst="rect">
            <a:avLst/>
          </a:prstGeom>
          <a:noFill/>
          <a:ln>
            <a:noFill/>
          </a:ln>
        </p:spPr>
        <p:txBody>
          <a:bodyPr anchorCtr="0" anchor="t" bIns="0" lIns="0" spcFirstLastPara="1" rIns="0" wrap="square" tIns="0">
            <a:noAutofit/>
          </a:bodyPr>
          <a:lstStyle>
            <a:lvl1pPr indent="-330200" lvl="0" marL="457200" algn="l">
              <a:lnSpc>
                <a:spcPct val="110000"/>
              </a:lnSpc>
              <a:spcBef>
                <a:spcPts val="1000"/>
              </a:spcBef>
              <a:spcAft>
                <a:spcPts val="0"/>
              </a:spcAft>
              <a:buClr>
                <a:schemeClr val="lt1"/>
              </a:buClr>
              <a:buSzPts val="1600"/>
              <a:buChar char="•"/>
              <a:defRPr sz="16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55600" lvl="5" marL="2743200" algn="l">
              <a:lnSpc>
                <a:spcPct val="90000"/>
              </a:lnSpc>
              <a:spcBef>
                <a:spcPts val="8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192" name="Google Shape;192;p17"/>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93" name="Google Shape;193;p17"/>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7"/>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23" name="Shape 23"/>
        <p:cNvGrpSpPr/>
        <p:nvPr/>
      </p:nvGrpSpPr>
      <p:grpSpPr>
        <a:xfrm>
          <a:off x="0" y="0"/>
          <a:ext cx="0" cy="0"/>
          <a:chOff x="0" y="0"/>
          <a:chExt cx="0" cy="0"/>
        </a:xfrm>
      </p:grpSpPr>
      <p:sp>
        <p:nvSpPr>
          <p:cNvPr id="24" name="Google Shape;24;p3"/>
          <p:cNvSpPr txBox="1"/>
          <p:nvPr>
            <p:ph type="title"/>
          </p:nvPr>
        </p:nvSpPr>
        <p:spPr>
          <a:xfrm>
            <a:off x="550864" y="549275"/>
            <a:ext cx="3565524" cy="199785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550863" y="2677306"/>
            <a:ext cx="3565525" cy="341551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3"/>
          <p:cNvSpPr/>
          <p:nvPr>
            <p:ph idx="2" type="pic"/>
          </p:nvPr>
        </p:nvSpPr>
        <p:spPr>
          <a:xfrm>
            <a:off x="5208928" y="1596771"/>
            <a:ext cx="3448558" cy="3448558"/>
          </a:xfrm>
          <a:prstGeom prst="rect">
            <a:avLst/>
          </a:prstGeom>
          <a:solidFill>
            <a:schemeClr val="accent5"/>
          </a:solidFill>
          <a:ln>
            <a:noFill/>
          </a:ln>
        </p:spPr>
      </p:sp>
      <p:sp>
        <p:nvSpPr>
          <p:cNvPr id="27" name="Google Shape;27;p3"/>
          <p:cNvSpPr/>
          <p:nvPr>
            <p:ph idx="3" type="pic"/>
          </p:nvPr>
        </p:nvSpPr>
        <p:spPr>
          <a:xfrm>
            <a:off x="8918575" y="596392"/>
            <a:ext cx="2263776" cy="2263776"/>
          </a:xfrm>
          <a:prstGeom prst="rect">
            <a:avLst/>
          </a:prstGeom>
          <a:solidFill>
            <a:schemeClr val="accent5"/>
          </a:solidFill>
          <a:ln>
            <a:noFill/>
          </a:ln>
        </p:spPr>
      </p:sp>
      <p:sp>
        <p:nvSpPr>
          <p:cNvPr id="28" name="Google Shape;28;p3"/>
          <p:cNvSpPr/>
          <p:nvPr>
            <p:ph idx="4" type="pic"/>
          </p:nvPr>
        </p:nvSpPr>
        <p:spPr>
          <a:xfrm>
            <a:off x="9091612" y="3324733"/>
            <a:ext cx="2936876" cy="2936876"/>
          </a:xfrm>
          <a:prstGeom prst="rect">
            <a:avLst/>
          </a:prstGeom>
          <a:solidFill>
            <a:schemeClr val="accent5"/>
          </a:solidFill>
          <a:ln>
            <a:noFill/>
          </a:ln>
        </p:spPr>
      </p:sp>
      <p:sp>
        <p:nvSpPr>
          <p:cNvPr id="29" name="Google Shape;29;p3"/>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3"/>
          <p:cNvSpPr/>
          <p:nvPr/>
        </p:nvSpPr>
        <p:spPr>
          <a:xfrm>
            <a:off x="6548755" y="850167"/>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3" name="Google Shape;33;p3"/>
          <p:cNvGrpSpPr/>
          <p:nvPr/>
        </p:nvGrpSpPr>
        <p:grpSpPr>
          <a:xfrm>
            <a:off x="5585919" y="5592565"/>
            <a:ext cx="828358" cy="828358"/>
            <a:chOff x="3393179" y="4841987"/>
            <a:chExt cx="828358" cy="828358"/>
          </a:xfrm>
        </p:grpSpPr>
        <p:sp>
          <p:nvSpPr>
            <p:cNvPr id="34" name="Google Shape;34;p3"/>
            <p:cNvSpPr/>
            <p:nvPr/>
          </p:nvSpPr>
          <p:spPr>
            <a:xfrm rot="8100000">
              <a:off x="3537358" y="4940429"/>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 name="Google Shape;35;p3"/>
            <p:cNvSpPr/>
            <p:nvPr/>
          </p:nvSpPr>
          <p:spPr>
            <a:xfrm rot="-8100000">
              <a:off x="3544558" y="4858365"/>
              <a:ext cx="270000" cy="540001"/>
            </a:xfrm>
            <a:prstGeom prst="ellipse">
              <a:avLst/>
            </a:prstGeom>
            <a:gradFill>
              <a:gsLst>
                <a:gs pos="0">
                  <a:srgbClr val="453E75">
                    <a:alpha val="32941"/>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ction">
  <p:cSld name="3_Introduction">
    <p:spTree>
      <p:nvGrpSpPr>
        <p:cNvPr id="36" name="Shape 36"/>
        <p:cNvGrpSpPr/>
        <p:nvPr/>
      </p:nvGrpSpPr>
      <p:grpSpPr>
        <a:xfrm>
          <a:off x="0" y="0"/>
          <a:ext cx="0" cy="0"/>
          <a:chOff x="0" y="0"/>
          <a:chExt cx="0" cy="0"/>
        </a:xfrm>
      </p:grpSpPr>
      <p:sp>
        <p:nvSpPr>
          <p:cNvPr id="37" name="Google Shape;37;p4"/>
          <p:cNvSpPr txBox="1"/>
          <p:nvPr>
            <p:ph type="title"/>
          </p:nvPr>
        </p:nvSpPr>
        <p:spPr>
          <a:xfrm>
            <a:off x="550863" y="4507200"/>
            <a:ext cx="4500562" cy="156295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
          <p:cNvSpPr/>
          <p:nvPr>
            <p:ph idx="2" type="pic"/>
          </p:nvPr>
        </p:nvSpPr>
        <p:spPr>
          <a:xfrm>
            <a:off x="0" y="0"/>
            <a:ext cx="3054096" cy="3776472"/>
          </a:xfrm>
          <a:prstGeom prst="rect">
            <a:avLst/>
          </a:prstGeom>
          <a:solidFill>
            <a:schemeClr val="accent5"/>
          </a:solidFill>
          <a:ln>
            <a:noFill/>
          </a:ln>
        </p:spPr>
      </p:sp>
      <p:sp>
        <p:nvSpPr>
          <p:cNvPr id="39" name="Google Shape;39;p4"/>
          <p:cNvSpPr/>
          <p:nvPr>
            <p:ph idx="3" type="pic"/>
          </p:nvPr>
        </p:nvSpPr>
        <p:spPr>
          <a:xfrm>
            <a:off x="3054096" y="0"/>
            <a:ext cx="3054096" cy="3776472"/>
          </a:xfrm>
          <a:prstGeom prst="rect">
            <a:avLst/>
          </a:prstGeom>
          <a:solidFill>
            <a:schemeClr val="accent5"/>
          </a:solidFill>
          <a:ln>
            <a:noFill/>
          </a:ln>
        </p:spPr>
      </p:sp>
      <p:sp>
        <p:nvSpPr>
          <p:cNvPr id="40" name="Google Shape;40;p4"/>
          <p:cNvSpPr/>
          <p:nvPr>
            <p:ph idx="4" type="pic"/>
          </p:nvPr>
        </p:nvSpPr>
        <p:spPr>
          <a:xfrm>
            <a:off x="6083808" y="0"/>
            <a:ext cx="3054096" cy="3776472"/>
          </a:xfrm>
          <a:prstGeom prst="rect">
            <a:avLst/>
          </a:prstGeom>
          <a:solidFill>
            <a:schemeClr val="accent5"/>
          </a:solidFill>
          <a:ln>
            <a:noFill/>
          </a:ln>
        </p:spPr>
      </p:sp>
      <p:sp>
        <p:nvSpPr>
          <p:cNvPr id="41" name="Google Shape;41;p4"/>
          <p:cNvSpPr/>
          <p:nvPr>
            <p:ph idx="5" type="pic"/>
          </p:nvPr>
        </p:nvSpPr>
        <p:spPr>
          <a:xfrm>
            <a:off x="9137904" y="0"/>
            <a:ext cx="3054096" cy="3776472"/>
          </a:xfrm>
          <a:prstGeom prst="rect">
            <a:avLst/>
          </a:prstGeom>
          <a:solidFill>
            <a:schemeClr val="accent5"/>
          </a:solidFill>
          <a:ln>
            <a:noFill/>
          </a:ln>
        </p:spPr>
      </p:sp>
      <p:sp>
        <p:nvSpPr>
          <p:cNvPr id="42" name="Google Shape;42;p4"/>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4"/>
          <p:cNvSpPr txBox="1"/>
          <p:nvPr>
            <p:ph idx="1" type="body"/>
          </p:nvPr>
        </p:nvSpPr>
        <p:spPr>
          <a:xfrm>
            <a:off x="5262411" y="4508500"/>
            <a:ext cx="6221412" cy="1563688"/>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1000"/>
              </a:spcBef>
              <a:spcAft>
                <a:spcPts val="0"/>
              </a:spcAft>
              <a:buClr>
                <a:schemeClr val="lt1"/>
              </a:buClr>
              <a:buSzPts val="2000"/>
              <a:buFont typeface="Arial"/>
              <a:buChar char="•"/>
              <a:defRPr sz="2000"/>
            </a:lvl1pPr>
            <a:lvl2pPr indent="-228600" lvl="1" marL="914400" algn="l">
              <a:lnSpc>
                <a:spcPct val="110000"/>
              </a:lnSpc>
              <a:spcBef>
                <a:spcPts val="800"/>
              </a:spcBef>
              <a:spcAft>
                <a:spcPts val="0"/>
              </a:spcAft>
              <a:buClr>
                <a:schemeClr val="lt1"/>
              </a:buClr>
              <a:buSzPts val="1900"/>
              <a:buNone/>
              <a:defRPr sz="1900"/>
            </a:lvl2pPr>
            <a:lvl3pPr indent="-228600" lvl="2" marL="1371600" algn="l">
              <a:lnSpc>
                <a:spcPct val="110000"/>
              </a:lnSpc>
              <a:spcBef>
                <a:spcPts val="800"/>
              </a:spcBef>
              <a:spcAft>
                <a:spcPts val="0"/>
              </a:spcAft>
              <a:buClr>
                <a:schemeClr val="lt1"/>
              </a:buClr>
              <a:buSzPts val="1900"/>
              <a:buNone/>
              <a:defRPr sz="1900"/>
            </a:lvl3pPr>
            <a:lvl4pPr indent="-228600" lvl="3" marL="1828800" algn="l">
              <a:lnSpc>
                <a:spcPct val="110000"/>
              </a:lnSpc>
              <a:spcBef>
                <a:spcPts val="800"/>
              </a:spcBef>
              <a:spcAft>
                <a:spcPts val="0"/>
              </a:spcAft>
              <a:buClr>
                <a:schemeClr val="lt1"/>
              </a:buClr>
              <a:buSzPts val="1900"/>
              <a:buNone/>
              <a:defRPr sz="1900"/>
            </a:lvl4pPr>
            <a:lvl5pPr indent="-228600" lvl="4" marL="2286000" algn="l">
              <a:lnSpc>
                <a:spcPct val="110000"/>
              </a:lnSpc>
              <a:spcBef>
                <a:spcPts val="800"/>
              </a:spcBef>
              <a:spcAft>
                <a:spcPts val="0"/>
              </a:spcAft>
              <a:buClr>
                <a:schemeClr val="lt1"/>
              </a:buClr>
              <a:buSzPts val="1900"/>
              <a:buNone/>
              <a:defRPr sz="19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4_Section break">
    <p:bg>
      <p:bgPr>
        <a:solidFill>
          <a:schemeClr val="dk1"/>
        </a:solidFill>
      </p:bgPr>
    </p:bg>
    <p:spTree>
      <p:nvGrpSpPr>
        <p:cNvPr id="46" name="Shape 46"/>
        <p:cNvGrpSpPr/>
        <p:nvPr/>
      </p:nvGrpSpPr>
      <p:grpSpPr>
        <a:xfrm>
          <a:off x="0" y="0"/>
          <a:ext cx="0" cy="0"/>
          <a:chOff x="0" y="0"/>
          <a:chExt cx="0" cy="0"/>
        </a:xfrm>
      </p:grpSpPr>
      <p:sp>
        <p:nvSpPr>
          <p:cNvPr id="47" name="Google Shape;47;p5"/>
          <p:cNvSpPr/>
          <p:nvPr>
            <p:ph idx="2" type="pic"/>
          </p:nvPr>
        </p:nvSpPr>
        <p:spPr>
          <a:xfrm>
            <a:off x="0" y="0"/>
            <a:ext cx="12192000" cy="6858000"/>
          </a:xfrm>
          <a:prstGeom prst="rect">
            <a:avLst/>
          </a:prstGeom>
          <a:solidFill>
            <a:schemeClr val="accent5"/>
          </a:solidFill>
          <a:ln>
            <a:noFill/>
          </a:ln>
        </p:spPr>
      </p:sp>
      <p:sp>
        <p:nvSpPr>
          <p:cNvPr id="48" name="Google Shape;48;p5"/>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9" name="Google Shape;49;p5"/>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0" name="Google Shape;50;p5"/>
          <p:cNvSpPr txBox="1"/>
          <p:nvPr>
            <p:ph type="ctrTitle"/>
          </p:nvPr>
        </p:nvSpPr>
        <p:spPr>
          <a:xfrm>
            <a:off x="550863" y="549275"/>
            <a:ext cx="5437187" cy="298623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
          <p:cNvSpPr txBox="1"/>
          <p:nvPr>
            <p:ph idx="1" type="subTitle"/>
          </p:nvPr>
        </p:nvSpPr>
        <p:spPr>
          <a:xfrm>
            <a:off x="550863" y="3816724"/>
            <a:ext cx="5437187" cy="2265216"/>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hart Table Timeline" type="obj">
  <p:cSld name="OBJECT">
    <p:spTree>
      <p:nvGrpSpPr>
        <p:cNvPr id="52" name="Shape 52"/>
        <p:cNvGrpSpPr/>
        <p:nvPr/>
      </p:nvGrpSpPr>
      <p:grpSpPr>
        <a:xfrm>
          <a:off x="0" y="0"/>
          <a:ext cx="0" cy="0"/>
          <a:chOff x="0" y="0"/>
          <a:chExt cx="0" cy="0"/>
        </a:xfrm>
      </p:grpSpPr>
      <p:grpSp>
        <p:nvGrpSpPr>
          <p:cNvPr id="53" name="Google Shape;53;p6"/>
          <p:cNvGrpSpPr/>
          <p:nvPr/>
        </p:nvGrpSpPr>
        <p:grpSpPr>
          <a:xfrm>
            <a:off x="363888" y="5322560"/>
            <a:ext cx="1030305" cy="1030305"/>
            <a:chOff x="10240859" y="1436639"/>
            <a:chExt cx="1030305" cy="1030305"/>
          </a:xfrm>
        </p:grpSpPr>
        <p:sp>
          <p:nvSpPr>
            <p:cNvPr id="54" name="Google Shape;54;p6"/>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5" name="Google Shape;55;p6"/>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6" name="Google Shape;56;p6"/>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 name="Google Shape;57;p6"/>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58" name="Google Shape;58;p6"/>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6"/>
          <p:cNvSpPr txBox="1"/>
          <p:nvPr>
            <p:ph idx="1" type="body"/>
          </p:nvPr>
        </p:nvSpPr>
        <p:spPr>
          <a:xfrm>
            <a:off x="550863" y="2113199"/>
            <a:ext cx="11090274" cy="3979625"/>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6"/>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p:cSld name="8_Team">
    <p:spTree>
      <p:nvGrpSpPr>
        <p:cNvPr id="63" name="Shape 63"/>
        <p:cNvGrpSpPr/>
        <p:nvPr/>
      </p:nvGrpSpPr>
      <p:grpSpPr>
        <a:xfrm>
          <a:off x="0" y="0"/>
          <a:ext cx="0" cy="0"/>
          <a:chOff x="0" y="0"/>
          <a:chExt cx="0" cy="0"/>
        </a:xfrm>
      </p:grpSpPr>
      <p:sp>
        <p:nvSpPr>
          <p:cNvPr id="64" name="Google Shape;64;p7"/>
          <p:cNvSpPr/>
          <p:nvPr/>
        </p:nvSpPr>
        <p:spPr>
          <a:xfrm>
            <a:off x="0" y="5773729"/>
            <a:ext cx="12192000" cy="1084271"/>
          </a:xfrm>
          <a:prstGeom prst="rect">
            <a:avLst/>
          </a:prstGeom>
          <a:gradFill>
            <a:gsLst>
              <a:gs pos="0">
                <a:srgbClr val="1B192E">
                  <a:alpha val="0"/>
                </a:srgbClr>
              </a:gs>
              <a:gs pos="40000">
                <a:srgbClr val="1B192E">
                  <a:alpha val="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5" name="Google Shape;65;p7"/>
          <p:cNvSpPr/>
          <p:nvPr/>
        </p:nvSpPr>
        <p:spPr>
          <a:xfrm>
            <a:off x="10288775" y="7626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6" name="Google Shape;66;p7"/>
          <p:cNvSpPr txBox="1"/>
          <p:nvPr>
            <p:ph type="ctrTitle"/>
          </p:nvPr>
        </p:nvSpPr>
        <p:spPr>
          <a:xfrm>
            <a:off x="548640" y="548640"/>
            <a:ext cx="8281987" cy="12530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67" name="Google Shape;67;p7"/>
          <p:cNvGrpSpPr/>
          <p:nvPr/>
        </p:nvGrpSpPr>
        <p:grpSpPr>
          <a:xfrm>
            <a:off x="1763106" y="4294374"/>
            <a:ext cx="2083885" cy="2083885"/>
            <a:chOff x="4842143" y="3556857"/>
            <a:chExt cx="2083885" cy="2083885"/>
          </a:xfrm>
        </p:grpSpPr>
        <p:sp>
          <p:nvSpPr>
            <p:cNvPr id="68" name="Google Shape;68;p7"/>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9" name="Google Shape;69;p7"/>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0" name="Google Shape;70;p7"/>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1" name="Google Shape;71;p7"/>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72" name="Google Shape;72;p7"/>
          <p:cNvSpPr/>
          <p:nvPr>
            <p:ph idx="2" type="pic"/>
          </p:nvPr>
        </p:nvSpPr>
        <p:spPr>
          <a:xfrm>
            <a:off x="1078992" y="1990724"/>
            <a:ext cx="1691640" cy="1435608"/>
          </a:xfrm>
          <a:prstGeom prst="rect">
            <a:avLst/>
          </a:prstGeom>
          <a:solidFill>
            <a:schemeClr val="accent5"/>
          </a:solidFill>
          <a:ln>
            <a:noFill/>
          </a:ln>
        </p:spPr>
      </p:sp>
      <p:sp>
        <p:nvSpPr>
          <p:cNvPr id="73" name="Google Shape;73;p7"/>
          <p:cNvSpPr/>
          <p:nvPr>
            <p:ph idx="3" type="pic"/>
          </p:nvPr>
        </p:nvSpPr>
        <p:spPr>
          <a:xfrm>
            <a:off x="3838384" y="1990724"/>
            <a:ext cx="1691640" cy="1435608"/>
          </a:xfrm>
          <a:prstGeom prst="rect">
            <a:avLst/>
          </a:prstGeom>
          <a:solidFill>
            <a:schemeClr val="accent5"/>
          </a:solidFill>
          <a:ln>
            <a:noFill/>
          </a:ln>
        </p:spPr>
      </p:sp>
      <p:sp>
        <p:nvSpPr>
          <p:cNvPr id="74" name="Google Shape;74;p7"/>
          <p:cNvSpPr/>
          <p:nvPr>
            <p:ph idx="4" type="pic"/>
          </p:nvPr>
        </p:nvSpPr>
        <p:spPr>
          <a:xfrm>
            <a:off x="6661976" y="1993392"/>
            <a:ext cx="1691640" cy="1435608"/>
          </a:xfrm>
          <a:prstGeom prst="rect">
            <a:avLst/>
          </a:prstGeom>
          <a:solidFill>
            <a:schemeClr val="accent5"/>
          </a:solidFill>
          <a:ln>
            <a:noFill/>
          </a:ln>
        </p:spPr>
      </p:sp>
      <p:sp>
        <p:nvSpPr>
          <p:cNvPr id="75" name="Google Shape;75;p7"/>
          <p:cNvSpPr/>
          <p:nvPr>
            <p:ph idx="5" type="pic"/>
          </p:nvPr>
        </p:nvSpPr>
        <p:spPr>
          <a:xfrm>
            <a:off x="9485568" y="1990724"/>
            <a:ext cx="1691640" cy="1435608"/>
          </a:xfrm>
          <a:prstGeom prst="rect">
            <a:avLst/>
          </a:prstGeom>
          <a:solidFill>
            <a:schemeClr val="accent5"/>
          </a:solidFill>
          <a:ln>
            <a:noFill/>
          </a:ln>
        </p:spPr>
      </p:sp>
      <p:sp>
        <p:nvSpPr>
          <p:cNvPr id="76" name="Google Shape;76;p7"/>
          <p:cNvSpPr txBox="1"/>
          <p:nvPr>
            <p:ph idx="1" type="body"/>
          </p:nvPr>
        </p:nvSpPr>
        <p:spPr>
          <a:xfrm>
            <a:off x="1079500" y="3781425"/>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7"/>
          <p:cNvSpPr txBox="1"/>
          <p:nvPr>
            <p:ph idx="6" type="body"/>
          </p:nvPr>
        </p:nvSpPr>
        <p:spPr>
          <a:xfrm>
            <a:off x="1078733" y="4232949"/>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 name="Google Shape;78;p7"/>
          <p:cNvSpPr txBox="1"/>
          <p:nvPr>
            <p:ph idx="7" type="body"/>
          </p:nvPr>
        </p:nvSpPr>
        <p:spPr>
          <a:xfrm>
            <a:off x="3839151" y="3781425"/>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 name="Google Shape;79;p7"/>
          <p:cNvSpPr txBox="1"/>
          <p:nvPr>
            <p:ph idx="8" type="body"/>
          </p:nvPr>
        </p:nvSpPr>
        <p:spPr>
          <a:xfrm>
            <a:off x="3838384" y="4232949"/>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7"/>
          <p:cNvSpPr txBox="1"/>
          <p:nvPr>
            <p:ph idx="9" type="body"/>
          </p:nvPr>
        </p:nvSpPr>
        <p:spPr>
          <a:xfrm>
            <a:off x="6662743" y="3781425"/>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7"/>
          <p:cNvSpPr txBox="1"/>
          <p:nvPr>
            <p:ph idx="13" type="body"/>
          </p:nvPr>
        </p:nvSpPr>
        <p:spPr>
          <a:xfrm>
            <a:off x="6661976" y="4232949"/>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7"/>
          <p:cNvSpPr txBox="1"/>
          <p:nvPr>
            <p:ph idx="14" type="body"/>
          </p:nvPr>
        </p:nvSpPr>
        <p:spPr>
          <a:xfrm>
            <a:off x="9433112" y="3787288"/>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3" name="Google Shape;83;p7"/>
          <p:cNvSpPr txBox="1"/>
          <p:nvPr>
            <p:ph idx="15" type="body"/>
          </p:nvPr>
        </p:nvSpPr>
        <p:spPr>
          <a:xfrm>
            <a:off x="9432345" y="4238812"/>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4" name="Google Shape;84;p7"/>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
    <p:spTree>
      <p:nvGrpSpPr>
        <p:cNvPr id="87" name="Shape 87"/>
        <p:cNvGrpSpPr/>
        <p:nvPr/>
      </p:nvGrpSpPr>
      <p:grpSpPr>
        <a:xfrm>
          <a:off x="0" y="0"/>
          <a:ext cx="0" cy="0"/>
          <a:chOff x="0" y="0"/>
          <a:chExt cx="0" cy="0"/>
        </a:xfrm>
      </p:grpSpPr>
      <p:sp>
        <p:nvSpPr>
          <p:cNvPr id="88" name="Google Shape;88;p8"/>
          <p:cNvSpPr txBox="1"/>
          <p:nvPr>
            <p:ph type="title"/>
          </p:nvPr>
        </p:nvSpPr>
        <p:spPr>
          <a:xfrm>
            <a:off x="550864" y="549275"/>
            <a:ext cx="3566160" cy="338455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9" name="Google Shape;89;p8"/>
          <p:cNvGrpSpPr/>
          <p:nvPr/>
        </p:nvGrpSpPr>
        <p:grpSpPr>
          <a:xfrm>
            <a:off x="10708081" y="4012605"/>
            <a:ext cx="897877" cy="934082"/>
            <a:chOff x="5129684" y="1232940"/>
            <a:chExt cx="897877" cy="934082"/>
          </a:xfrm>
        </p:grpSpPr>
        <p:sp>
          <p:nvSpPr>
            <p:cNvPr id="90" name="Google Shape;90;p8"/>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91" name="Google Shape;91;p8"/>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92" name="Google Shape;92;p8"/>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93" name="Google Shape;93;p8"/>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94" name="Google Shape;94;p8"/>
          <p:cNvSpPr txBox="1"/>
          <p:nvPr>
            <p:ph idx="1" type="body"/>
          </p:nvPr>
        </p:nvSpPr>
        <p:spPr>
          <a:xfrm>
            <a:off x="550863" y="4097338"/>
            <a:ext cx="3565524" cy="23510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400"/>
              <a:buNone/>
              <a:defRPr sz="2400"/>
            </a:lvl1pPr>
            <a:lvl2pPr indent="-355600" lvl="1" marL="914400" algn="l">
              <a:lnSpc>
                <a:spcPct val="110000"/>
              </a:lnSpc>
              <a:spcBef>
                <a:spcPts val="800"/>
              </a:spcBef>
              <a:spcAft>
                <a:spcPts val="0"/>
              </a:spcAft>
              <a:buClr>
                <a:schemeClr val="lt1"/>
              </a:buClr>
              <a:buSzPts val="2000"/>
              <a:buChar char="•"/>
              <a:defRPr sz="2000"/>
            </a:lvl2pPr>
            <a:lvl3pPr indent="-355600" lvl="2" marL="1371600" algn="l">
              <a:lnSpc>
                <a:spcPct val="110000"/>
              </a:lnSpc>
              <a:spcBef>
                <a:spcPts val="800"/>
              </a:spcBef>
              <a:spcAft>
                <a:spcPts val="0"/>
              </a:spcAft>
              <a:buClr>
                <a:schemeClr val="lt1"/>
              </a:buClr>
              <a:buSzPts val="2000"/>
              <a:buChar char="•"/>
              <a:defRPr sz="2000"/>
            </a:lvl3pPr>
            <a:lvl4pPr indent="-355600" lvl="3" marL="1828800" algn="l">
              <a:lnSpc>
                <a:spcPct val="110000"/>
              </a:lnSpc>
              <a:spcBef>
                <a:spcPts val="800"/>
              </a:spcBef>
              <a:spcAft>
                <a:spcPts val="0"/>
              </a:spcAft>
              <a:buClr>
                <a:schemeClr val="lt1"/>
              </a:buClr>
              <a:buSzPts val="2000"/>
              <a:buChar char="•"/>
              <a:defRPr sz="2000"/>
            </a:lvl4pPr>
            <a:lvl5pPr indent="-355600" lvl="4" marL="2286000" algn="l">
              <a:lnSpc>
                <a:spcPct val="110000"/>
              </a:lnSpc>
              <a:spcBef>
                <a:spcPts val="800"/>
              </a:spcBef>
              <a:spcAft>
                <a:spcPts val="0"/>
              </a:spcAft>
              <a:buClr>
                <a:schemeClr val="lt1"/>
              </a:buClr>
              <a:buSzPts val="2000"/>
              <a:buChar char="•"/>
              <a:defRPr sz="20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 name="Google Shape;95;p8"/>
          <p:cNvSpPr/>
          <p:nvPr>
            <p:ph idx="2" type="pic"/>
          </p:nvPr>
        </p:nvSpPr>
        <p:spPr>
          <a:xfrm>
            <a:off x="5535809" y="656633"/>
            <a:ext cx="5132388" cy="5132388"/>
          </a:xfrm>
          <a:prstGeom prst="rect">
            <a:avLst/>
          </a:prstGeom>
          <a:solidFill>
            <a:schemeClr val="accent5"/>
          </a:solidFill>
          <a:ln>
            <a:noFill/>
          </a:ln>
        </p:spPr>
      </p:sp>
      <p:sp>
        <p:nvSpPr>
          <p:cNvPr id="96" name="Google Shape;96;p8"/>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8"/>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9"/>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9"/>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ummary">
  <p:cSld name="12_Summary">
    <p:spTree>
      <p:nvGrpSpPr>
        <p:cNvPr id="103" name="Shape 103"/>
        <p:cNvGrpSpPr/>
        <p:nvPr/>
      </p:nvGrpSpPr>
      <p:grpSpPr>
        <a:xfrm>
          <a:off x="0" y="0"/>
          <a:ext cx="0" cy="0"/>
          <a:chOff x="0" y="0"/>
          <a:chExt cx="0" cy="0"/>
        </a:xfrm>
      </p:grpSpPr>
      <p:sp>
        <p:nvSpPr>
          <p:cNvPr id="104" name="Google Shape;104;p10"/>
          <p:cNvSpPr txBox="1"/>
          <p:nvPr>
            <p:ph type="title"/>
          </p:nvPr>
        </p:nvSpPr>
        <p:spPr>
          <a:xfrm>
            <a:off x="550863" y="4508500"/>
            <a:ext cx="4500562" cy="156295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0"/>
          <p:cNvSpPr/>
          <p:nvPr>
            <p:ph idx="2" type="pic"/>
          </p:nvPr>
        </p:nvSpPr>
        <p:spPr>
          <a:xfrm>
            <a:off x="0" y="0"/>
            <a:ext cx="12192000" cy="3776472"/>
          </a:xfrm>
          <a:prstGeom prst="rect">
            <a:avLst/>
          </a:prstGeom>
          <a:solidFill>
            <a:schemeClr val="accent5"/>
          </a:solidFill>
          <a:ln>
            <a:noFill/>
          </a:ln>
        </p:spPr>
      </p:sp>
      <p:sp>
        <p:nvSpPr>
          <p:cNvPr id="106" name="Google Shape;106;p10"/>
          <p:cNvSpPr txBox="1"/>
          <p:nvPr>
            <p:ph idx="1" type="body"/>
          </p:nvPr>
        </p:nvSpPr>
        <p:spPr>
          <a:xfrm>
            <a:off x="5262411" y="4508500"/>
            <a:ext cx="6221412" cy="15636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sz="2000"/>
            </a:lvl1pPr>
            <a:lvl2pPr indent="-228600" lvl="1" marL="914400" algn="l">
              <a:lnSpc>
                <a:spcPct val="110000"/>
              </a:lnSpc>
              <a:spcBef>
                <a:spcPts val="800"/>
              </a:spcBef>
              <a:spcAft>
                <a:spcPts val="0"/>
              </a:spcAft>
              <a:buClr>
                <a:schemeClr val="lt1"/>
              </a:buClr>
              <a:buSzPts val="1900"/>
              <a:buNone/>
              <a:defRPr sz="1900"/>
            </a:lvl2pPr>
            <a:lvl3pPr indent="-228600" lvl="2" marL="1371600" algn="l">
              <a:lnSpc>
                <a:spcPct val="110000"/>
              </a:lnSpc>
              <a:spcBef>
                <a:spcPts val="800"/>
              </a:spcBef>
              <a:spcAft>
                <a:spcPts val="0"/>
              </a:spcAft>
              <a:buClr>
                <a:schemeClr val="lt1"/>
              </a:buClr>
              <a:buSzPts val="1900"/>
              <a:buNone/>
              <a:defRPr sz="1900"/>
            </a:lvl3pPr>
            <a:lvl4pPr indent="-228600" lvl="3" marL="1828800" algn="l">
              <a:lnSpc>
                <a:spcPct val="110000"/>
              </a:lnSpc>
              <a:spcBef>
                <a:spcPts val="800"/>
              </a:spcBef>
              <a:spcAft>
                <a:spcPts val="0"/>
              </a:spcAft>
              <a:buClr>
                <a:schemeClr val="lt1"/>
              </a:buClr>
              <a:buSzPts val="1900"/>
              <a:buNone/>
              <a:defRPr sz="1900"/>
            </a:lvl4pPr>
            <a:lvl5pPr indent="-228600" lvl="4" marL="2286000" algn="l">
              <a:lnSpc>
                <a:spcPct val="110000"/>
              </a:lnSpc>
              <a:spcBef>
                <a:spcPts val="800"/>
              </a:spcBef>
              <a:spcAft>
                <a:spcPts val="0"/>
              </a:spcAft>
              <a:buClr>
                <a:schemeClr val="lt1"/>
              </a:buClr>
              <a:buSzPts val="1900"/>
              <a:buNone/>
              <a:defRPr sz="19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7" name="Google Shape;107;p10"/>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0"/>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10"/>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50863" y="550800"/>
            <a:ext cx="11090275" cy="1333057"/>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800"/>
              <a:buFont typeface="Play"/>
              <a:buNone/>
              <a:defRPr b="0" i="0" sz="48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50863" y="2113862"/>
            <a:ext cx="11091600" cy="3978963"/>
          </a:xfrm>
          <a:prstGeom prst="rect">
            <a:avLst/>
          </a:prstGeom>
          <a:noFill/>
          <a:ln>
            <a:noFill/>
          </a:ln>
        </p:spPr>
        <p:txBody>
          <a:bodyPr anchorCtr="0" anchor="t" bIns="0" lIns="0" spcFirstLastPara="1" rIns="0" wrap="square" tIns="0">
            <a:noAutofit/>
          </a:bodyPr>
          <a:lstStyle>
            <a:lvl1pPr indent="-355600" lvl="0" marL="457200" marR="0" rtl="0" algn="l">
              <a:lnSpc>
                <a:spcPct val="110000"/>
              </a:lnSpc>
              <a:spcBef>
                <a:spcPts val="1000"/>
              </a:spcBef>
              <a:spcAft>
                <a:spcPts val="0"/>
              </a:spcAft>
              <a:buClr>
                <a:schemeClr val="lt1"/>
              </a:buClr>
              <a:buSzPts val="2000"/>
              <a:buFont typeface="Arial"/>
              <a:buChar char="•"/>
              <a:defRPr b="0" i="0" sz="2000" u="none" cap="none" strike="noStrike">
                <a:solidFill>
                  <a:schemeClr val="lt1"/>
                </a:solidFill>
                <a:latin typeface="Gill Sans"/>
                <a:ea typeface="Gill Sans"/>
                <a:cs typeface="Gill Sans"/>
                <a:sym typeface="Gill Sans"/>
              </a:defRPr>
            </a:lvl1pPr>
            <a:lvl2pPr indent="-317500" lvl="1" marL="9144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2pPr>
            <a:lvl3pPr indent="-317500" lvl="2" marL="13716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3pPr>
            <a:lvl4pPr indent="-317500" lvl="3" marL="18288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4pPr>
            <a:lvl5pPr indent="-317500" lvl="4" marL="22860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5pPr>
            <a:lvl6pPr indent="-342900" lvl="5" marL="2743200" marR="0" rtl="0" algn="l">
              <a:lnSpc>
                <a:spcPct val="90000"/>
              </a:lnSpc>
              <a:spcBef>
                <a:spcPts val="8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9pPr>
          </a:lstStyle>
          <a:p/>
        </p:txBody>
      </p:sp>
      <p:sp>
        <p:nvSpPr>
          <p:cNvPr id="12" name="Google Shape;12;p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rgbClr val="A5A5A5"/>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rgbClr val="A5A5A5"/>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rtl="0" algn="r">
              <a:spcBef>
                <a:spcPts val="0"/>
              </a:spcBef>
              <a:buNone/>
              <a:defRPr b="0" i="0" sz="1000" u="none" cap="none" strike="noStrike">
                <a:solidFill>
                  <a:srgbClr val="A5A5A5"/>
                </a:solidFill>
                <a:latin typeface="Gill Sans"/>
                <a:ea typeface="Gill Sans"/>
                <a:cs typeface="Gill Sans"/>
                <a:sym typeface="Gill Sans"/>
              </a:defRPr>
            </a:lvl1pPr>
            <a:lvl2pPr indent="0" lvl="1" marL="0" marR="0" rtl="0" algn="r">
              <a:spcBef>
                <a:spcPts val="0"/>
              </a:spcBef>
              <a:buNone/>
              <a:defRPr b="0" i="0" sz="1000" u="none" cap="none" strike="noStrike">
                <a:solidFill>
                  <a:srgbClr val="A5A5A5"/>
                </a:solidFill>
                <a:latin typeface="Gill Sans"/>
                <a:ea typeface="Gill Sans"/>
                <a:cs typeface="Gill Sans"/>
                <a:sym typeface="Gill Sans"/>
              </a:defRPr>
            </a:lvl2pPr>
            <a:lvl3pPr indent="0" lvl="2" marL="0" marR="0" rtl="0" algn="r">
              <a:spcBef>
                <a:spcPts val="0"/>
              </a:spcBef>
              <a:buNone/>
              <a:defRPr b="0" i="0" sz="1000" u="none" cap="none" strike="noStrike">
                <a:solidFill>
                  <a:srgbClr val="A5A5A5"/>
                </a:solidFill>
                <a:latin typeface="Gill Sans"/>
                <a:ea typeface="Gill Sans"/>
                <a:cs typeface="Gill Sans"/>
                <a:sym typeface="Gill Sans"/>
              </a:defRPr>
            </a:lvl3pPr>
            <a:lvl4pPr indent="0" lvl="3" marL="0" marR="0" rtl="0" algn="r">
              <a:spcBef>
                <a:spcPts val="0"/>
              </a:spcBef>
              <a:buNone/>
              <a:defRPr b="0" i="0" sz="1000" u="none" cap="none" strike="noStrike">
                <a:solidFill>
                  <a:srgbClr val="A5A5A5"/>
                </a:solidFill>
                <a:latin typeface="Gill Sans"/>
                <a:ea typeface="Gill Sans"/>
                <a:cs typeface="Gill Sans"/>
                <a:sym typeface="Gill Sans"/>
              </a:defRPr>
            </a:lvl4pPr>
            <a:lvl5pPr indent="0" lvl="4" marL="0" marR="0" rtl="0" algn="r">
              <a:spcBef>
                <a:spcPts val="0"/>
              </a:spcBef>
              <a:buNone/>
              <a:defRPr b="0" i="0" sz="1000" u="none" cap="none" strike="noStrike">
                <a:solidFill>
                  <a:srgbClr val="A5A5A5"/>
                </a:solidFill>
                <a:latin typeface="Gill Sans"/>
                <a:ea typeface="Gill Sans"/>
                <a:cs typeface="Gill Sans"/>
                <a:sym typeface="Gill Sans"/>
              </a:defRPr>
            </a:lvl5pPr>
            <a:lvl6pPr indent="0" lvl="5" marL="0" marR="0" rtl="0" algn="r">
              <a:spcBef>
                <a:spcPts val="0"/>
              </a:spcBef>
              <a:buNone/>
              <a:defRPr b="0" i="0" sz="1000" u="none" cap="none" strike="noStrike">
                <a:solidFill>
                  <a:srgbClr val="A5A5A5"/>
                </a:solidFill>
                <a:latin typeface="Gill Sans"/>
                <a:ea typeface="Gill Sans"/>
                <a:cs typeface="Gill Sans"/>
                <a:sym typeface="Gill Sans"/>
              </a:defRPr>
            </a:lvl6pPr>
            <a:lvl7pPr indent="0" lvl="6" marL="0" marR="0" rtl="0" algn="r">
              <a:spcBef>
                <a:spcPts val="0"/>
              </a:spcBef>
              <a:buNone/>
              <a:defRPr b="0" i="0" sz="1000" u="none" cap="none" strike="noStrike">
                <a:solidFill>
                  <a:srgbClr val="A5A5A5"/>
                </a:solidFill>
                <a:latin typeface="Gill Sans"/>
                <a:ea typeface="Gill Sans"/>
                <a:cs typeface="Gill Sans"/>
                <a:sym typeface="Gill Sans"/>
              </a:defRPr>
            </a:lvl7pPr>
            <a:lvl8pPr indent="0" lvl="7" marL="0" marR="0" rtl="0" algn="r">
              <a:spcBef>
                <a:spcPts val="0"/>
              </a:spcBef>
              <a:buNone/>
              <a:defRPr b="0" i="0" sz="1000" u="none" cap="none" strike="noStrike">
                <a:solidFill>
                  <a:srgbClr val="A5A5A5"/>
                </a:solidFill>
                <a:latin typeface="Gill Sans"/>
                <a:ea typeface="Gill Sans"/>
                <a:cs typeface="Gill Sans"/>
                <a:sym typeface="Gill Sans"/>
              </a:defRPr>
            </a:lvl8pPr>
            <a:lvl9pPr indent="0" lvl="8" marL="0" marR="0" rtl="0" algn="r">
              <a:spcBef>
                <a:spcPts val="0"/>
              </a:spcBef>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318">
          <p15:clr>
            <a:srgbClr val="A4A3A4"/>
          </p15:clr>
        </p15:guide>
        <p15:guide id="17" pos="3772">
          <p15:clr>
            <a:srgbClr val="A4A3A4"/>
          </p15:clr>
        </p15:guide>
        <p15:guide id="18" pos="3908">
          <p15:clr>
            <a:srgbClr val="A4A3A4"/>
          </p15:clr>
        </p15:guide>
        <p15:guide id="19" pos="4362">
          <p15:clr>
            <a:srgbClr val="A4A3A4"/>
          </p15:clr>
        </p15:guide>
        <p15:guide id="20" pos="4498">
          <p15:clr>
            <a:srgbClr val="A4A3A4"/>
          </p15:clr>
        </p15:guide>
        <p15:guide id="21" pos="4951">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3838">
          <p15:clr>
            <a:srgbClr val="A4A3A4"/>
          </p15:clr>
        </p15:guide>
        <p15:guide id="30" orient="horz" pos="2092">
          <p15:clr>
            <a:srgbClr val="A4A3A4"/>
          </p15:clr>
        </p15:guide>
        <p15:guide id="31" orient="horz" pos="2228">
          <p15:clr>
            <a:srgbClr val="A4A3A4"/>
          </p15:clr>
        </p15:guide>
        <p15:guide id="32" orient="horz" pos="845">
          <p15:clr>
            <a:srgbClr val="A4A3A4"/>
          </p15:clr>
        </p15:guide>
        <p15:guide id="33" orient="horz" pos="958">
          <p15:clr>
            <a:srgbClr val="A4A3A4"/>
          </p15:clr>
        </p15:guide>
        <p15:guide id="34" orient="horz" pos="1480">
          <p15:clr>
            <a:srgbClr val="A4A3A4"/>
          </p15:clr>
        </p15:guide>
        <p15:guide id="35" orient="horz" pos="1593">
          <p15:clr>
            <a:srgbClr val="A4A3A4"/>
          </p15:clr>
        </p15:guide>
        <p15:guide id="36" orient="horz" pos="2727">
          <p15:clr>
            <a:srgbClr val="A4A3A4"/>
          </p15:clr>
        </p15:guide>
        <p15:guide id="37" orient="horz" pos="2840">
          <p15:clr>
            <a:srgbClr val="A4A3A4"/>
          </p15:clr>
        </p15:guide>
        <p15:guide id="38" orient="horz" pos="3339">
          <p15:clr>
            <a:srgbClr val="A4A3A4"/>
          </p15:clr>
        </p15:guide>
        <p15:guide id="39" orient="horz" pos="347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19.png"/><Relationship Id="rId5"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slide" Target="/ppt/slides/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9.jpg"/><Relationship Id="rId4" Type="http://schemas.openxmlformats.org/officeDocument/2006/relationships/image" Target="../media/image25.jpg"/><Relationship Id="rId5"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0" name="Shape 200"/>
        <p:cNvGrpSpPr/>
        <p:nvPr/>
      </p:nvGrpSpPr>
      <p:grpSpPr>
        <a:xfrm>
          <a:off x="0" y="0"/>
          <a:ext cx="0" cy="0"/>
          <a:chOff x="0" y="0"/>
          <a:chExt cx="0" cy="0"/>
        </a:xfrm>
      </p:grpSpPr>
      <p:sp>
        <p:nvSpPr>
          <p:cNvPr id="201" name="Google Shape;201;p18"/>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2" name="Google Shape;202;p18"/>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3" name="Google Shape;203;p18"/>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204" name="Google Shape;204;p18"/>
          <p:cNvGrpSpPr/>
          <p:nvPr/>
        </p:nvGrpSpPr>
        <p:grpSpPr>
          <a:xfrm>
            <a:off x="1292493" y="4299807"/>
            <a:ext cx="2083885" cy="2083885"/>
            <a:chOff x="4842143" y="3556857"/>
            <a:chExt cx="2083885" cy="2083885"/>
          </a:xfrm>
        </p:grpSpPr>
        <p:sp>
          <p:nvSpPr>
            <p:cNvPr id="205" name="Google Shape;205;p18"/>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6" name="Google Shape;206;p18"/>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7" name="Google Shape;207;p18"/>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8" name="Google Shape;208;p18"/>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09" name="Google Shape;209;p1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0" name="Google Shape;210;p18"/>
          <p:cNvSpPr txBox="1"/>
          <p:nvPr>
            <p:ph type="ctrTitle"/>
          </p:nvPr>
        </p:nvSpPr>
        <p:spPr>
          <a:xfrm>
            <a:off x="606925" y="861225"/>
            <a:ext cx="6629100" cy="2459700"/>
          </a:xfrm>
          <a:prstGeom prst="rect">
            <a:avLst/>
          </a:prstGeom>
          <a:noFill/>
          <a:ln>
            <a:noFill/>
          </a:ln>
        </p:spPr>
        <p:txBody>
          <a:bodyPr anchorCtr="0" anchor="b" bIns="0" lIns="0" spcFirstLastPara="1" rIns="0" wrap="square" tIns="0">
            <a:noAutofit/>
          </a:bodyPr>
          <a:lstStyle/>
          <a:p>
            <a:pPr indent="0" lvl="0" marL="0" rtl="0" algn="ctr">
              <a:lnSpc>
                <a:spcPct val="137916"/>
              </a:lnSpc>
              <a:spcBef>
                <a:spcPts val="1200"/>
              </a:spcBef>
              <a:spcAft>
                <a:spcPts val="1200"/>
              </a:spcAft>
              <a:buClr>
                <a:schemeClr val="dk1"/>
              </a:buClr>
              <a:buSzPts val="1100"/>
              <a:buFont typeface="Arial"/>
              <a:buNone/>
            </a:pPr>
            <a:r>
              <a:rPr b="1" lang="en-US" sz="3900">
                <a:solidFill>
                  <a:srgbClr val="90ECF4"/>
                </a:solidFill>
                <a:latin typeface="Times New Roman"/>
                <a:ea typeface="Times New Roman"/>
                <a:cs typeface="Times New Roman"/>
                <a:sym typeface="Times New Roman"/>
              </a:rPr>
              <a:t>Priority Based VM Migration with Dynamic Load Balancing in Cloud Environment</a:t>
            </a:r>
            <a:endParaRPr sz="8500">
              <a:solidFill>
                <a:srgbClr val="90ECF4"/>
              </a:solidFill>
              <a:latin typeface="Times New Roman"/>
              <a:ea typeface="Times New Roman"/>
              <a:cs typeface="Times New Roman"/>
              <a:sym typeface="Times New Roman"/>
            </a:endParaRPr>
          </a:p>
        </p:txBody>
      </p:sp>
      <p:sp>
        <p:nvSpPr>
          <p:cNvPr id="211" name="Google Shape;211;p18"/>
          <p:cNvSpPr txBox="1"/>
          <p:nvPr>
            <p:ph idx="1" type="body"/>
          </p:nvPr>
        </p:nvSpPr>
        <p:spPr>
          <a:xfrm>
            <a:off x="252358" y="382913"/>
            <a:ext cx="7250654" cy="548286"/>
          </a:xfrm>
          <a:prstGeom prst="rect">
            <a:avLst/>
          </a:prstGeom>
          <a:noFill/>
          <a:ln>
            <a:noFill/>
          </a:ln>
        </p:spPr>
        <p:txBody>
          <a:bodyPr anchorCtr="0" anchor="t" bIns="0" lIns="0" spcFirstLastPara="1" rIns="0" wrap="square" tIns="0">
            <a:normAutofit fontScale="85000" lnSpcReduction="10000"/>
          </a:bodyPr>
          <a:lstStyle/>
          <a:p>
            <a:pPr indent="0" lvl="0" marL="0" rtl="0" algn="ctr">
              <a:lnSpc>
                <a:spcPct val="100000"/>
              </a:lnSpc>
              <a:spcBef>
                <a:spcPts val="0"/>
              </a:spcBef>
              <a:spcAft>
                <a:spcPts val="0"/>
              </a:spcAft>
              <a:buClr>
                <a:srgbClr val="FFC000"/>
              </a:buClr>
              <a:buSzPct val="100000"/>
              <a:buNone/>
            </a:pPr>
            <a:r>
              <a:rPr b="1" lang="en-US" sz="2800">
                <a:solidFill>
                  <a:srgbClr val="FFC000"/>
                </a:solidFill>
                <a:latin typeface="Bookman Old Style"/>
                <a:ea typeface="Bookman Old Style"/>
                <a:cs typeface="Bookman Old Style"/>
                <a:sym typeface="Bookman Old Style"/>
              </a:rPr>
              <a:t>NETAJI SUBHASH ENGINEERING COLLEGE</a:t>
            </a:r>
            <a:endParaRPr/>
          </a:p>
          <a:p>
            <a:pPr indent="0" lvl="0" marL="0" rtl="0" algn="l">
              <a:lnSpc>
                <a:spcPct val="100000"/>
              </a:lnSpc>
              <a:spcBef>
                <a:spcPts val="1800"/>
              </a:spcBef>
              <a:spcAft>
                <a:spcPts val="0"/>
              </a:spcAft>
              <a:buClr>
                <a:schemeClr val="lt1"/>
              </a:buClr>
              <a:buSzPct val="100000"/>
              <a:buNone/>
            </a:pPr>
            <a:r>
              <a:t/>
            </a:r>
            <a:endParaRPr sz="2400">
              <a:solidFill>
                <a:srgbClr val="FFFF00"/>
              </a:solidFill>
              <a:latin typeface="Bookman Old Style"/>
              <a:ea typeface="Bookman Old Style"/>
              <a:cs typeface="Bookman Old Style"/>
              <a:sym typeface="Bookman Old Style"/>
            </a:endParaRPr>
          </a:p>
          <a:p>
            <a:pPr indent="0" lvl="0" marL="0" rtl="0" algn="l">
              <a:lnSpc>
                <a:spcPct val="100000"/>
              </a:lnSpc>
              <a:spcBef>
                <a:spcPts val="1800"/>
              </a:spcBef>
              <a:spcAft>
                <a:spcPts val="0"/>
              </a:spcAft>
              <a:buClr>
                <a:schemeClr val="lt1"/>
              </a:buClr>
              <a:buSzPct val="100000"/>
              <a:buNone/>
            </a:pPr>
            <a:r>
              <a:t/>
            </a:r>
            <a:endParaRPr sz="2400">
              <a:solidFill>
                <a:srgbClr val="FFFF00"/>
              </a:solidFill>
            </a:endParaRPr>
          </a:p>
          <a:p>
            <a:pPr indent="0" lvl="0" marL="0" rtl="0" algn="l">
              <a:lnSpc>
                <a:spcPct val="100000"/>
              </a:lnSpc>
              <a:spcBef>
                <a:spcPts val="1800"/>
              </a:spcBef>
              <a:spcAft>
                <a:spcPts val="0"/>
              </a:spcAft>
              <a:buClr>
                <a:schemeClr val="lt1"/>
              </a:buClr>
              <a:buSzPct val="100000"/>
              <a:buNone/>
            </a:pPr>
            <a:r>
              <a:t/>
            </a:r>
            <a:endParaRPr sz="2400">
              <a:solidFill>
                <a:srgbClr val="FFFF00"/>
              </a:solidFill>
            </a:endParaRPr>
          </a:p>
        </p:txBody>
      </p:sp>
      <p:sp>
        <p:nvSpPr>
          <p:cNvPr id="212" name="Google Shape;212;p18"/>
          <p:cNvSpPr/>
          <p:nvPr/>
        </p:nvSpPr>
        <p:spPr>
          <a:xfrm rot="-2700000">
            <a:off x="11524143" y="5425719"/>
            <a:ext cx="826527" cy="463493"/>
          </a:xfrm>
          <a:custGeom>
            <a:rect b="b" l="l" r="r" t="t"/>
            <a:pathLst>
              <a:path extrusionOk="0" h="463493" w="826527">
                <a:moveTo>
                  <a:pt x="791231" y="135754"/>
                </a:moveTo>
                <a:lnTo>
                  <a:pt x="826527" y="178533"/>
                </a:lnTo>
                <a:lnTo>
                  <a:pt x="658803" y="346257"/>
                </a:lnTo>
                <a:lnTo>
                  <a:pt x="627362" y="299623"/>
                </a:lnTo>
                <a:cubicBezTo>
                  <a:pt x="585424" y="257686"/>
                  <a:pt x="527487" y="231747"/>
                  <a:pt x="463493" y="231747"/>
                </a:cubicBezTo>
                <a:cubicBezTo>
                  <a:pt x="335503" y="231746"/>
                  <a:pt x="231746" y="335503"/>
                  <a:pt x="231747" y="463493"/>
                </a:cubicBezTo>
                <a:lnTo>
                  <a:pt x="0" y="463493"/>
                </a:lnTo>
                <a:cubicBezTo>
                  <a:pt x="0" y="207513"/>
                  <a:pt x="207513" y="0"/>
                  <a:pt x="463492" y="0"/>
                </a:cubicBezTo>
                <a:cubicBezTo>
                  <a:pt x="591482" y="0"/>
                  <a:pt x="707356" y="51879"/>
                  <a:pt x="791231" y="13575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3" name="Google Shape;213;p18"/>
          <p:cNvSpPr/>
          <p:nvPr/>
        </p:nvSpPr>
        <p:spPr>
          <a:xfrm rot="-2700000">
            <a:off x="11562489" y="5445666"/>
            <a:ext cx="807174" cy="508309"/>
          </a:xfrm>
          <a:custGeom>
            <a:rect b="b" l="l" r="r" t="t"/>
            <a:pathLst>
              <a:path extrusionOk="0" h="508309" w="807174">
                <a:moveTo>
                  <a:pt x="791232" y="148880"/>
                </a:moveTo>
                <a:lnTo>
                  <a:pt x="807174" y="170072"/>
                </a:lnTo>
                <a:lnTo>
                  <a:pt x="636502" y="340744"/>
                </a:lnTo>
                <a:lnTo>
                  <a:pt x="627362" y="328595"/>
                </a:lnTo>
                <a:cubicBezTo>
                  <a:pt x="585425" y="282602"/>
                  <a:pt x="527487" y="254155"/>
                  <a:pt x="463493" y="254155"/>
                </a:cubicBezTo>
                <a:cubicBezTo>
                  <a:pt x="335503" y="254155"/>
                  <a:pt x="231746" y="367943"/>
                  <a:pt x="231747" y="508309"/>
                </a:cubicBezTo>
                <a:lnTo>
                  <a:pt x="0" y="508309"/>
                </a:lnTo>
                <a:cubicBezTo>
                  <a:pt x="0" y="227578"/>
                  <a:pt x="207513" y="0"/>
                  <a:pt x="463493" y="0"/>
                </a:cubicBezTo>
                <a:cubicBezTo>
                  <a:pt x="591482" y="-1"/>
                  <a:pt x="707356" y="56895"/>
                  <a:pt x="791232" y="148880"/>
                </a:cubicBezTo>
                <a:close/>
              </a:path>
            </a:pathLst>
          </a:custGeom>
          <a:solidFill>
            <a:srgbClr val="7870A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4" name="Google Shape;214;p18"/>
          <p:cNvSpPr/>
          <p:nvPr/>
        </p:nvSpPr>
        <p:spPr>
          <a:xfrm rot="2700000">
            <a:off x="11865497" y="5915162"/>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5" name="Google Shape;215;p18"/>
          <p:cNvSpPr txBox="1"/>
          <p:nvPr/>
        </p:nvSpPr>
        <p:spPr>
          <a:xfrm>
            <a:off x="901722" y="4316774"/>
            <a:ext cx="3293851" cy="17966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FFFF00"/>
                </a:solidFill>
                <a:latin typeface="Bookman Old Style"/>
                <a:ea typeface="Bookman Old Style"/>
                <a:cs typeface="Bookman Old Style"/>
                <a:sym typeface="Bookman Old Style"/>
              </a:rPr>
              <a:t>Team Members -</a:t>
            </a:r>
            <a:endParaRPr/>
          </a:p>
          <a:p>
            <a:pPr indent="-285750" lvl="0" marL="285750" marR="0" rtl="0" algn="l">
              <a:spcBef>
                <a:spcPts val="0"/>
              </a:spcBef>
              <a:spcAft>
                <a:spcPts val="0"/>
              </a:spcAft>
              <a:buClr>
                <a:srgbClr val="90ECF4"/>
              </a:buClr>
              <a:buSzPts val="1800"/>
              <a:buFont typeface="Noto Sans Symbols"/>
              <a:buChar char="▪"/>
            </a:pPr>
            <a:r>
              <a:rPr lang="en-US" sz="1800">
                <a:solidFill>
                  <a:srgbClr val="90ECF4"/>
                </a:solidFill>
                <a:latin typeface="Bookman Old Style"/>
                <a:ea typeface="Bookman Old Style"/>
                <a:cs typeface="Bookman Old Style"/>
                <a:sym typeface="Bookman Old Style"/>
              </a:rPr>
              <a:t>Ankita Dhar</a:t>
            </a:r>
            <a:endParaRPr/>
          </a:p>
          <a:p>
            <a:pPr indent="-285750" lvl="0" marL="285750" marR="0" rtl="0" algn="l">
              <a:spcBef>
                <a:spcPts val="0"/>
              </a:spcBef>
              <a:spcAft>
                <a:spcPts val="0"/>
              </a:spcAft>
              <a:buClr>
                <a:srgbClr val="90ECF4"/>
              </a:buClr>
              <a:buSzPts val="1800"/>
              <a:buFont typeface="Noto Sans Symbols"/>
              <a:buChar char="▪"/>
            </a:pPr>
            <a:r>
              <a:rPr lang="en-US" sz="1800">
                <a:solidFill>
                  <a:srgbClr val="90ECF4"/>
                </a:solidFill>
                <a:latin typeface="Bookman Old Style"/>
                <a:ea typeface="Bookman Old Style"/>
                <a:cs typeface="Bookman Old Style"/>
                <a:sym typeface="Bookman Old Style"/>
              </a:rPr>
              <a:t>Debak Bhattacharjee</a:t>
            </a:r>
            <a:endParaRPr/>
          </a:p>
          <a:p>
            <a:pPr indent="-285750" lvl="0" marL="285750" marR="0" rtl="0" algn="l">
              <a:spcBef>
                <a:spcPts val="0"/>
              </a:spcBef>
              <a:spcAft>
                <a:spcPts val="0"/>
              </a:spcAft>
              <a:buClr>
                <a:srgbClr val="90ECF4"/>
              </a:buClr>
              <a:buSzPts val="1800"/>
              <a:buFont typeface="Noto Sans Symbols"/>
              <a:buChar char="▪"/>
            </a:pPr>
            <a:r>
              <a:rPr lang="en-US" sz="1800">
                <a:solidFill>
                  <a:srgbClr val="90ECF4"/>
                </a:solidFill>
                <a:latin typeface="Bookman Old Style"/>
                <a:ea typeface="Bookman Old Style"/>
                <a:cs typeface="Bookman Old Style"/>
                <a:sym typeface="Bookman Old Style"/>
              </a:rPr>
              <a:t>Siddharth Roy</a:t>
            </a:r>
            <a:endParaRPr/>
          </a:p>
          <a:p>
            <a:pPr indent="-285750" lvl="0" marL="285750" marR="0" rtl="0" algn="l">
              <a:spcBef>
                <a:spcPts val="0"/>
              </a:spcBef>
              <a:spcAft>
                <a:spcPts val="0"/>
              </a:spcAft>
              <a:buClr>
                <a:srgbClr val="90ECF4"/>
              </a:buClr>
              <a:buSzPts val="1800"/>
              <a:buFont typeface="Noto Sans Symbols"/>
              <a:buChar char="▪"/>
            </a:pPr>
            <a:r>
              <a:rPr lang="en-US" sz="1800">
                <a:solidFill>
                  <a:srgbClr val="90ECF4"/>
                </a:solidFill>
                <a:latin typeface="Bookman Old Style"/>
                <a:ea typeface="Bookman Old Style"/>
                <a:cs typeface="Bookman Old Style"/>
                <a:sym typeface="Bookman Old Style"/>
              </a:rPr>
              <a:t>Subhrajit Dhar</a:t>
            </a:r>
            <a:endParaRPr/>
          </a:p>
          <a:p>
            <a:pPr indent="-285750" lvl="0" marL="285750" marR="0" rtl="0" algn="l">
              <a:spcBef>
                <a:spcPts val="0"/>
              </a:spcBef>
              <a:spcAft>
                <a:spcPts val="0"/>
              </a:spcAft>
              <a:buClr>
                <a:srgbClr val="90ECF4"/>
              </a:buClr>
              <a:buSzPts val="1800"/>
              <a:buFont typeface="Noto Sans Symbols"/>
              <a:buChar char="▪"/>
            </a:pPr>
            <a:r>
              <a:rPr lang="en-US" sz="1800">
                <a:solidFill>
                  <a:srgbClr val="90ECF4"/>
                </a:solidFill>
                <a:latin typeface="Bookman Old Style"/>
                <a:ea typeface="Bookman Old Style"/>
                <a:cs typeface="Bookman Old Style"/>
                <a:sym typeface="Bookman Old Style"/>
              </a:rPr>
              <a:t>Tanmay Dutta</a:t>
            </a:r>
            <a:endParaRPr/>
          </a:p>
        </p:txBody>
      </p:sp>
      <p:sp>
        <p:nvSpPr>
          <p:cNvPr id="216" name="Google Shape;216;p18"/>
          <p:cNvSpPr txBox="1"/>
          <p:nvPr/>
        </p:nvSpPr>
        <p:spPr>
          <a:xfrm>
            <a:off x="2906575" y="3674025"/>
            <a:ext cx="20838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Gill Sans"/>
                <a:ea typeface="Gill Sans"/>
                <a:cs typeface="Gill Sans"/>
                <a:sym typeface="Gill Sans"/>
              </a:rPr>
              <a:t>Presented </a:t>
            </a:r>
            <a:endParaRPr sz="2000">
              <a:solidFill>
                <a:schemeClr val="lt1"/>
              </a:solidFill>
              <a:latin typeface="Gill Sans"/>
              <a:ea typeface="Gill Sans"/>
              <a:cs typeface="Gill Sans"/>
              <a:sym typeface="Gill Sans"/>
            </a:endParaRPr>
          </a:p>
          <a:p>
            <a:pPr indent="0" lvl="0" marL="0" marR="0" rtl="0" algn="ctr">
              <a:spcBef>
                <a:spcPts val="0"/>
              </a:spcBef>
              <a:spcAft>
                <a:spcPts val="0"/>
              </a:spcAft>
              <a:buNone/>
            </a:pPr>
            <a:r>
              <a:rPr b="1" lang="en-US" sz="1600">
                <a:solidFill>
                  <a:schemeClr val="lt1"/>
                </a:solidFill>
                <a:latin typeface="Gill Sans"/>
                <a:ea typeface="Gill Sans"/>
                <a:cs typeface="Gill Sans"/>
                <a:sym typeface="Gill Sans"/>
              </a:rPr>
              <a:t>by</a:t>
            </a:r>
            <a:endParaRPr sz="2000">
              <a:solidFill>
                <a:schemeClr val="lt1"/>
              </a:solidFill>
              <a:latin typeface="Gill Sans"/>
              <a:ea typeface="Gill Sans"/>
              <a:cs typeface="Gill Sans"/>
              <a:sym typeface="Gill Sans"/>
            </a:endParaRPr>
          </a:p>
        </p:txBody>
      </p:sp>
      <p:sp>
        <p:nvSpPr>
          <p:cNvPr id="217" name="Google Shape;217;p18"/>
          <p:cNvSpPr txBox="1"/>
          <p:nvPr/>
        </p:nvSpPr>
        <p:spPr>
          <a:xfrm>
            <a:off x="562233" y="6291740"/>
            <a:ext cx="5140993" cy="3924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50">
                <a:solidFill>
                  <a:srgbClr val="FFFF00"/>
                </a:solidFill>
                <a:latin typeface="Bookman Old Style"/>
                <a:ea typeface="Bookman Old Style"/>
                <a:cs typeface="Bookman Old Style"/>
                <a:sym typeface="Bookman Old Style"/>
              </a:rPr>
              <a:t>Mentor</a:t>
            </a:r>
            <a:r>
              <a:rPr lang="en-US" sz="1950">
                <a:solidFill>
                  <a:schemeClr val="lt1"/>
                </a:solidFill>
                <a:latin typeface="Bookman Old Style"/>
                <a:ea typeface="Bookman Old Style"/>
                <a:cs typeface="Bookman Old Style"/>
                <a:sym typeface="Bookman Old Style"/>
              </a:rPr>
              <a:t> : </a:t>
            </a:r>
            <a:r>
              <a:rPr b="1" lang="en-US" sz="1950">
                <a:solidFill>
                  <a:srgbClr val="90ECF4"/>
                </a:solidFill>
                <a:latin typeface="Bookman Old Style"/>
                <a:ea typeface="Bookman Old Style"/>
                <a:cs typeface="Bookman Old Style"/>
                <a:sym typeface="Bookman Old Style"/>
              </a:rPr>
              <a:t>Prof. Soumen Swarnakar</a:t>
            </a:r>
            <a:endParaRPr/>
          </a:p>
        </p:txBody>
      </p:sp>
      <p:pic>
        <p:nvPicPr>
          <p:cNvPr id="218" name="Google Shape;218;p18"/>
          <p:cNvPicPr preferRelativeResize="0"/>
          <p:nvPr/>
        </p:nvPicPr>
        <p:blipFill>
          <a:blip r:embed="rId3">
            <a:alphaModFix/>
          </a:blip>
          <a:stretch>
            <a:fillRect/>
          </a:stretch>
        </p:blipFill>
        <p:spPr>
          <a:xfrm>
            <a:off x="6664743" y="3067426"/>
            <a:ext cx="4695000" cy="30975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animEffect filter="fade" transition="in">
                                      <p:cBhvr>
                                        <p:cTn dur="1000"/>
                                        <p:tgtEl>
                                          <p:spTgt spid="215">
                                            <p:txEl>
                                              <p:pRg end="4" st="4"/>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15">
                                            <p:txEl>
                                              <p:pRg end="5" st="5"/>
                                            </p:txEl>
                                          </p:spTgt>
                                        </p:tgtEl>
                                        <p:attrNameLst>
                                          <p:attrName>style.visibility</p:attrName>
                                        </p:attrNameLst>
                                      </p:cBhvr>
                                      <p:to>
                                        <p:strVal val="visible"/>
                                      </p:to>
                                    </p:set>
                                    <p:animEffect filter="fade" transition="in">
                                      <p:cBhvr>
                                        <p:cTn dur="1000"/>
                                        <p:tgtEl>
                                          <p:spTgt spid="215">
                                            <p:txEl>
                                              <p:pRg end="5" st="5"/>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1000"/>
                                        <p:tgtEl>
                                          <p:spTgt spid="2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7"/>
          <p:cNvSpPr txBox="1"/>
          <p:nvPr>
            <p:ph type="title"/>
          </p:nvPr>
        </p:nvSpPr>
        <p:spPr>
          <a:xfrm>
            <a:off x="1302988" y="77540"/>
            <a:ext cx="10122235" cy="796628"/>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FFC000"/>
              </a:buClr>
              <a:buSzPts val="4200"/>
              <a:buFont typeface="Gill Sans"/>
              <a:buNone/>
            </a:pPr>
            <a:r>
              <a:rPr lang="en-US" sz="4200">
                <a:solidFill>
                  <a:srgbClr val="FFC000"/>
                </a:solidFill>
                <a:latin typeface="Gill Sans"/>
                <a:ea typeface="Gill Sans"/>
                <a:cs typeface="Gill Sans"/>
                <a:sym typeface="Gill Sans"/>
              </a:rPr>
              <a:t>STATIC LOAD BALANCING</a:t>
            </a:r>
            <a:endParaRPr sz="4200">
              <a:latin typeface="Gill Sans"/>
              <a:ea typeface="Gill Sans"/>
              <a:cs typeface="Gill Sans"/>
              <a:sym typeface="Gill Sans"/>
            </a:endParaRPr>
          </a:p>
        </p:txBody>
      </p:sp>
      <p:sp>
        <p:nvSpPr>
          <p:cNvPr id="389" name="Google Shape;389;p27"/>
          <p:cNvSpPr txBox="1"/>
          <p:nvPr>
            <p:ph idx="1" type="body"/>
          </p:nvPr>
        </p:nvSpPr>
        <p:spPr>
          <a:xfrm>
            <a:off x="807088" y="1071045"/>
            <a:ext cx="11115126" cy="2116942"/>
          </a:xfrm>
          <a:prstGeom prst="rect">
            <a:avLst/>
          </a:prstGeom>
          <a:noFill/>
          <a:ln>
            <a:noFill/>
          </a:ln>
        </p:spPr>
        <p:txBody>
          <a:bodyPr anchorCtr="0" anchor="t" bIns="0" lIns="0" spcFirstLastPara="1" rIns="0" wrap="square" tIns="0">
            <a:noAutofit/>
          </a:bodyPr>
          <a:lstStyle/>
          <a:p>
            <a:pPr indent="-457200" lvl="0" marL="457200" rtl="0" algn="l">
              <a:lnSpc>
                <a:spcPct val="110000"/>
              </a:lnSpc>
              <a:spcBef>
                <a:spcPts val="0"/>
              </a:spcBef>
              <a:spcAft>
                <a:spcPts val="0"/>
              </a:spcAft>
              <a:buClr>
                <a:srgbClr val="90ECF4"/>
              </a:buClr>
              <a:buSzPts val="2200"/>
              <a:buFont typeface="Noto Sans Symbols"/>
              <a:buChar char="⮚"/>
            </a:pPr>
            <a:r>
              <a:rPr b="1" lang="en-US" sz="2200">
                <a:solidFill>
                  <a:srgbClr val="90ECF4"/>
                </a:solidFill>
                <a:latin typeface="Times New Roman"/>
                <a:ea typeface="Times New Roman"/>
                <a:cs typeface="Times New Roman"/>
                <a:sym typeface="Times New Roman"/>
              </a:rPr>
              <a:t>Round-Robin Method:</a:t>
            </a:r>
            <a:endParaRPr>
              <a:solidFill>
                <a:srgbClr val="90ECF4"/>
              </a:solidFill>
            </a:endParaRPr>
          </a:p>
          <a:p>
            <a:pPr indent="-222250" lvl="1" marL="685800" rtl="0" algn="l">
              <a:lnSpc>
                <a:spcPct val="100000"/>
              </a:lnSpc>
              <a:spcBef>
                <a:spcPts val="1300"/>
              </a:spcBef>
              <a:spcAft>
                <a:spcPts val="0"/>
              </a:spcAft>
              <a:buClr>
                <a:srgbClr val="F2F2F2"/>
              </a:buClr>
              <a:buSzPts val="1900"/>
              <a:buChar char="•"/>
            </a:pPr>
            <a:r>
              <a:rPr lang="en-US" sz="1900">
                <a:solidFill>
                  <a:srgbClr val="F2F2F2"/>
                </a:solidFill>
                <a:latin typeface="Times New Roman"/>
                <a:ea typeface="Times New Roman"/>
                <a:cs typeface="Times New Roman"/>
                <a:sym typeface="Times New Roman"/>
              </a:rPr>
              <a:t>This technique uses a circular, sequential process to split up incoming network traffic or workload among several servers.</a:t>
            </a:r>
            <a:endParaRPr sz="1900">
              <a:solidFill>
                <a:srgbClr val="F2F2F2"/>
              </a:solidFill>
              <a:latin typeface="Times New Roman"/>
              <a:ea typeface="Times New Roman"/>
              <a:cs typeface="Times New Roman"/>
              <a:sym typeface="Times New Roman"/>
            </a:endParaRPr>
          </a:p>
          <a:p>
            <a:pPr indent="-228600" lvl="1" marL="685800" rtl="0" algn="l">
              <a:lnSpc>
                <a:spcPct val="100000"/>
              </a:lnSpc>
              <a:spcBef>
                <a:spcPts val="1300"/>
              </a:spcBef>
              <a:spcAft>
                <a:spcPts val="0"/>
              </a:spcAft>
              <a:buClr>
                <a:srgbClr val="F2F2F2"/>
              </a:buClr>
              <a:buSzPts val="1900"/>
              <a:buChar char="•"/>
            </a:pPr>
            <a:r>
              <a:rPr lang="en-US" sz="1900">
                <a:solidFill>
                  <a:srgbClr val="F2F2F2"/>
                </a:solidFill>
                <a:latin typeface="Times New Roman"/>
                <a:ea typeface="Times New Roman"/>
                <a:cs typeface="Times New Roman"/>
                <a:sym typeface="Times New Roman"/>
              </a:rPr>
              <a:t>When a request arrives, the next available server in the queue is chosen. Each server in the pool handles requests in turn.</a:t>
            </a:r>
            <a:endParaRPr sz="1900">
              <a:solidFill>
                <a:srgbClr val="F2F2F2"/>
              </a:solidFill>
              <a:latin typeface="Times New Roman"/>
              <a:ea typeface="Times New Roman"/>
              <a:cs typeface="Times New Roman"/>
              <a:sym typeface="Times New Roman"/>
            </a:endParaRPr>
          </a:p>
        </p:txBody>
      </p:sp>
      <p:sp>
        <p:nvSpPr>
          <p:cNvPr id="390" name="Google Shape;390;p27"/>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a:t>
            </a:r>
            <a:endParaRPr/>
          </a:p>
        </p:txBody>
      </p:sp>
      <p:sp>
        <p:nvSpPr>
          <p:cNvPr id="391" name="Google Shape;391;p27"/>
          <p:cNvSpPr txBox="1"/>
          <p:nvPr/>
        </p:nvSpPr>
        <p:spPr>
          <a:xfrm>
            <a:off x="7279127" y="3570711"/>
            <a:ext cx="3997800" cy="238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90ECF4"/>
                </a:solidFill>
                <a:latin typeface="Times New Roman"/>
                <a:ea typeface="Times New Roman"/>
                <a:cs typeface="Times New Roman"/>
                <a:sym typeface="Times New Roman"/>
              </a:rPr>
              <a:t>    </a:t>
            </a:r>
            <a:r>
              <a:rPr lang="en-US" sz="2400">
                <a:solidFill>
                  <a:srgbClr val="90ECF4"/>
                </a:solidFill>
                <a:latin typeface="Times New Roman"/>
                <a:ea typeface="Times New Roman"/>
                <a:cs typeface="Times New Roman"/>
                <a:sym typeface="Times New Roman"/>
              </a:rPr>
              <a:t>   </a:t>
            </a:r>
            <a:r>
              <a:rPr b="1" lang="en-US" sz="2400">
                <a:solidFill>
                  <a:srgbClr val="90ECF4"/>
                </a:solidFill>
                <a:latin typeface="Times New Roman"/>
                <a:ea typeface="Times New Roman"/>
                <a:cs typeface="Times New Roman"/>
                <a:sym typeface="Times New Roman"/>
              </a:rPr>
              <a:t> </a:t>
            </a:r>
            <a:r>
              <a:rPr b="1" lang="en-US" sz="2000">
                <a:solidFill>
                  <a:srgbClr val="D4A79F"/>
                </a:solidFill>
                <a:latin typeface="Times New Roman"/>
                <a:ea typeface="Times New Roman"/>
                <a:cs typeface="Times New Roman"/>
                <a:sym typeface="Times New Roman"/>
              </a:rPr>
              <a:t> Advantages:</a:t>
            </a:r>
            <a:endParaRPr/>
          </a:p>
          <a:p>
            <a:pPr indent="-342900" lvl="1" marL="800100" marR="0" rtl="0" algn="l">
              <a:spcBef>
                <a:spcPts val="500"/>
              </a:spcBef>
              <a:spcAft>
                <a:spcPts val="0"/>
              </a:spcAft>
              <a:buClr>
                <a:schemeClr val="lt1"/>
              </a:buClr>
              <a:buSzPts val="1900"/>
              <a:buFont typeface="Arial"/>
              <a:buChar char="•"/>
            </a:pPr>
            <a:r>
              <a:rPr b="0" i="0" lang="en-US" sz="1900" u="none" cap="none" strike="noStrike">
                <a:solidFill>
                  <a:schemeClr val="lt1"/>
                </a:solidFill>
                <a:latin typeface="Times New Roman"/>
                <a:ea typeface="Times New Roman"/>
                <a:cs typeface="Times New Roman"/>
                <a:sym typeface="Times New Roman"/>
              </a:rPr>
              <a:t>Ensures balanced distribution of resources </a:t>
            </a:r>
            <a:endParaRPr/>
          </a:p>
          <a:p>
            <a:pPr indent="-285750" lvl="1" marL="742950" marR="0" rtl="0" algn="l">
              <a:lnSpc>
                <a:spcPct val="110000"/>
              </a:lnSpc>
              <a:spcBef>
                <a:spcPts val="1300"/>
              </a:spcBef>
              <a:spcAft>
                <a:spcPts val="0"/>
              </a:spcAft>
              <a:buClr>
                <a:schemeClr val="lt1"/>
              </a:buClr>
              <a:buSzPts val="1900"/>
              <a:buFont typeface="Arial"/>
              <a:buChar char="•"/>
            </a:pPr>
            <a:r>
              <a:rPr b="0" i="0" lang="en-US" sz="1900" u="none" cap="none" strike="noStrike">
                <a:solidFill>
                  <a:schemeClr val="lt1"/>
                </a:solidFill>
                <a:latin typeface="Times New Roman"/>
                <a:ea typeface="Times New Roman"/>
                <a:cs typeface="Times New Roman"/>
                <a:sym typeface="Times New Roman"/>
              </a:rPr>
              <a:t>easy to understand and implement</a:t>
            </a:r>
            <a:endParaRPr/>
          </a:p>
          <a:p>
            <a:pPr indent="-285750" lvl="1" marL="742950" marR="0" rtl="0" algn="l">
              <a:lnSpc>
                <a:spcPct val="110000"/>
              </a:lnSpc>
              <a:spcBef>
                <a:spcPts val="1300"/>
              </a:spcBef>
              <a:spcAft>
                <a:spcPts val="0"/>
              </a:spcAft>
              <a:buClr>
                <a:schemeClr val="lt1"/>
              </a:buClr>
              <a:buSzPts val="1900"/>
              <a:buFont typeface="Arial"/>
              <a:buChar char="•"/>
            </a:pPr>
            <a:r>
              <a:rPr b="0" i="0" lang="en-US" sz="1900" u="none" cap="none" strike="noStrike">
                <a:solidFill>
                  <a:schemeClr val="lt1"/>
                </a:solidFill>
                <a:latin typeface="Times New Roman"/>
                <a:ea typeface="Times New Roman"/>
                <a:cs typeface="Times New Roman"/>
                <a:sym typeface="Times New Roman"/>
              </a:rPr>
              <a:t>It utilizes fewer resources.</a:t>
            </a:r>
            <a:endParaRPr/>
          </a:p>
        </p:txBody>
      </p:sp>
      <p:pic>
        <p:nvPicPr>
          <p:cNvPr id="392" name="Google Shape;392;p27"/>
          <p:cNvPicPr preferRelativeResize="0"/>
          <p:nvPr/>
        </p:nvPicPr>
        <p:blipFill>
          <a:blip r:embed="rId3">
            <a:alphaModFix/>
          </a:blip>
          <a:stretch>
            <a:fillRect/>
          </a:stretch>
        </p:blipFill>
        <p:spPr>
          <a:xfrm>
            <a:off x="1303000" y="3129652"/>
            <a:ext cx="5437175" cy="3262305"/>
          </a:xfrm>
          <a:prstGeom prst="rect">
            <a:avLst/>
          </a:prstGeom>
          <a:noFill/>
          <a:ln cap="flat" cmpd="sng" w="9525">
            <a:solidFill>
              <a:schemeClr val="dk2"/>
            </a:solidFill>
            <a:prstDash val="solid"/>
            <a:round/>
            <a:headEnd len="sm" w="sm" type="none"/>
            <a:tailEnd len="sm" w="sm" type="none"/>
          </a:ln>
          <a:effectLst>
            <a:outerShdw blurRad="142875" rotWithShape="0" algn="bl" dir="5400000" dist="19050">
              <a:schemeClr val="lt1">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8"/>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a:t>
            </a:r>
            <a:endParaRPr/>
          </a:p>
        </p:txBody>
      </p:sp>
      <p:sp>
        <p:nvSpPr>
          <p:cNvPr id="398" name="Google Shape;398;p28"/>
          <p:cNvSpPr txBox="1"/>
          <p:nvPr/>
        </p:nvSpPr>
        <p:spPr>
          <a:xfrm>
            <a:off x="541060" y="375246"/>
            <a:ext cx="10534921" cy="306237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90ECF4"/>
              </a:buClr>
              <a:buSzPts val="2200"/>
              <a:buFont typeface="Noto Sans Symbols"/>
              <a:buChar char="⮚"/>
            </a:pPr>
            <a:r>
              <a:rPr b="1" lang="en-US" sz="2200">
                <a:solidFill>
                  <a:srgbClr val="90ECF4"/>
                </a:solidFill>
                <a:latin typeface="Times New Roman"/>
                <a:ea typeface="Times New Roman"/>
                <a:cs typeface="Times New Roman"/>
                <a:sym typeface="Times New Roman"/>
              </a:rPr>
              <a:t>Weighted Round-Robin Method:</a:t>
            </a:r>
            <a:endParaRPr sz="1800">
              <a:solidFill>
                <a:srgbClr val="90ECF4"/>
              </a:solidFill>
              <a:latin typeface="Gill Sans"/>
              <a:ea typeface="Gill Sans"/>
              <a:cs typeface="Gill Sans"/>
              <a:sym typeface="Gill Sans"/>
            </a:endParaRPr>
          </a:p>
          <a:p>
            <a:pPr indent="-146050" lvl="0" marL="285750" marR="0" rtl="0" algn="l">
              <a:spcBef>
                <a:spcPts val="0"/>
              </a:spcBef>
              <a:spcAft>
                <a:spcPts val="0"/>
              </a:spcAft>
              <a:buClr>
                <a:schemeClr val="lt1"/>
              </a:buClr>
              <a:buSzPts val="2200"/>
              <a:buFont typeface="Noto Sans Symbols"/>
              <a:buNone/>
            </a:pPr>
            <a:r>
              <a:t/>
            </a:r>
            <a:endParaRPr b="1" sz="2200">
              <a:solidFill>
                <a:srgbClr val="90ECF4"/>
              </a:solidFill>
              <a:latin typeface="Times New Roman"/>
              <a:ea typeface="Times New Roman"/>
              <a:cs typeface="Times New Roman"/>
              <a:sym typeface="Times New Roman"/>
            </a:endParaRPr>
          </a:p>
          <a:p>
            <a:pPr indent="-285750" lvl="1" marL="742950" marR="0" rtl="0" algn="l">
              <a:spcBef>
                <a:spcPts val="0"/>
              </a:spcBef>
              <a:spcAft>
                <a:spcPts val="0"/>
              </a:spcAft>
              <a:buClr>
                <a:schemeClr val="lt1"/>
              </a:buClr>
              <a:buSzPts val="1850"/>
              <a:buFont typeface="Arial"/>
              <a:buChar char="•"/>
            </a:pPr>
            <a:r>
              <a:rPr b="0" i="0" lang="en-US" sz="1850" u="none" cap="none" strike="noStrike">
                <a:solidFill>
                  <a:schemeClr val="lt1"/>
                </a:solidFill>
                <a:latin typeface="Times New Roman"/>
                <a:ea typeface="Times New Roman"/>
                <a:cs typeface="Times New Roman"/>
                <a:sym typeface="Times New Roman"/>
              </a:rPr>
              <a:t>Each server is assigned a weight or priority based on its capabilities.</a:t>
            </a:r>
            <a:endParaRPr/>
          </a:p>
          <a:p>
            <a:pPr indent="-168275" lvl="1" marL="742950" marR="0" rtl="0" algn="l">
              <a:spcBef>
                <a:spcPts val="0"/>
              </a:spcBef>
              <a:spcAft>
                <a:spcPts val="0"/>
              </a:spcAft>
              <a:buClr>
                <a:schemeClr val="lt1"/>
              </a:buClr>
              <a:buSzPts val="1850"/>
              <a:buFont typeface="Arial"/>
              <a:buNone/>
            </a:pPr>
            <a:r>
              <a:t/>
            </a:r>
            <a:endParaRPr b="0" i="0" sz="1850" u="none" cap="none" strike="noStrike">
              <a:solidFill>
                <a:schemeClr val="lt1"/>
              </a:solidFill>
              <a:latin typeface="Times New Roman"/>
              <a:ea typeface="Times New Roman"/>
              <a:cs typeface="Times New Roman"/>
              <a:sym typeface="Times New Roman"/>
            </a:endParaRPr>
          </a:p>
          <a:p>
            <a:pPr indent="-285750" lvl="1" marL="742950" marR="0" rtl="0" algn="l">
              <a:spcBef>
                <a:spcPts val="0"/>
              </a:spcBef>
              <a:spcAft>
                <a:spcPts val="0"/>
              </a:spcAft>
              <a:buClr>
                <a:schemeClr val="lt1"/>
              </a:buClr>
              <a:buSzPts val="1850"/>
              <a:buFont typeface="Arial"/>
              <a:buChar char="•"/>
            </a:pPr>
            <a:r>
              <a:rPr b="0" i="0" lang="en-US" sz="1850" u="none" cap="none" strike="noStrike">
                <a:solidFill>
                  <a:schemeClr val="lt1"/>
                </a:solidFill>
                <a:latin typeface="Times New Roman"/>
                <a:ea typeface="Times New Roman"/>
                <a:cs typeface="Times New Roman"/>
                <a:sym typeface="Times New Roman"/>
              </a:rPr>
              <a:t>Servers with higher weights receive a proportionally larger share of incoming requests.</a:t>
            </a:r>
            <a:endParaRPr b="0" i="0" sz="1800" u="none" cap="none" strike="noStrike">
              <a:solidFill>
                <a:schemeClr val="lt1"/>
              </a:solidFill>
              <a:latin typeface="Gill Sans"/>
              <a:ea typeface="Gill Sans"/>
              <a:cs typeface="Gill Sans"/>
              <a:sym typeface="Gill Sans"/>
            </a:endParaRPr>
          </a:p>
          <a:p>
            <a:pPr indent="-168275" lvl="1" marL="742950" marR="0" rtl="0" algn="l">
              <a:spcBef>
                <a:spcPts val="0"/>
              </a:spcBef>
              <a:spcAft>
                <a:spcPts val="0"/>
              </a:spcAft>
              <a:buClr>
                <a:schemeClr val="lt1"/>
              </a:buClr>
              <a:buSzPts val="1850"/>
              <a:buFont typeface="Arial"/>
              <a:buNone/>
            </a:pPr>
            <a:r>
              <a:t/>
            </a:r>
            <a:endParaRPr b="0" i="0" sz="1850" u="none" cap="none" strike="noStrike">
              <a:solidFill>
                <a:schemeClr val="lt1"/>
              </a:solidFill>
              <a:latin typeface="Times New Roman"/>
              <a:ea typeface="Times New Roman"/>
              <a:cs typeface="Times New Roman"/>
              <a:sym typeface="Times New Roman"/>
            </a:endParaRPr>
          </a:p>
          <a:p>
            <a:pPr indent="-285750" lvl="1" marL="742950" marR="0" rtl="0" algn="l">
              <a:spcBef>
                <a:spcPts val="0"/>
              </a:spcBef>
              <a:spcAft>
                <a:spcPts val="0"/>
              </a:spcAft>
              <a:buClr>
                <a:schemeClr val="lt1"/>
              </a:buClr>
              <a:buSzPts val="1850"/>
              <a:buFont typeface="Arial"/>
              <a:buChar char="•"/>
            </a:pPr>
            <a:r>
              <a:rPr b="0" i="0" lang="en-US" sz="1850" u="none" cap="none" strike="noStrike">
                <a:solidFill>
                  <a:schemeClr val="lt1"/>
                </a:solidFill>
                <a:latin typeface="Times New Roman"/>
                <a:ea typeface="Times New Roman"/>
                <a:cs typeface="Times New Roman"/>
                <a:sym typeface="Times New Roman"/>
              </a:rPr>
              <a:t>The distribution is still done in a circular or sequential manner, but the weights influence the frequency with which each server is selected. </a:t>
            </a:r>
            <a:endParaRPr/>
          </a:p>
          <a:p>
            <a:pPr indent="-158750" lvl="1" marL="742950" marR="0" rtl="0" algn="l">
              <a:spcBef>
                <a:spcPts val="0"/>
              </a:spcBef>
              <a:spcAft>
                <a:spcPts val="0"/>
              </a:spcAft>
              <a:buClr>
                <a:schemeClr val="lt1"/>
              </a:buClr>
              <a:buSzPts val="2000"/>
              <a:buFont typeface="Arial"/>
              <a:buNone/>
            </a:pPr>
            <a:r>
              <a:t/>
            </a:r>
            <a:endParaRPr b="0" i="0" sz="2000" u="none" cap="none" strike="noStrike">
              <a:solidFill>
                <a:schemeClr val="lt1"/>
              </a:solidFill>
              <a:latin typeface="Times New Roman"/>
              <a:ea typeface="Times New Roman"/>
              <a:cs typeface="Times New Roman"/>
              <a:sym typeface="Times New Roman"/>
            </a:endParaRPr>
          </a:p>
          <a:p>
            <a:pPr indent="0" lvl="1" marL="457200" marR="0" rtl="0" algn="l">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99" name="Google Shape;399;p28"/>
          <p:cNvSpPr txBox="1"/>
          <p:nvPr/>
        </p:nvSpPr>
        <p:spPr>
          <a:xfrm>
            <a:off x="6725624" y="2936300"/>
            <a:ext cx="4792500" cy="372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rgbClr val="91EDF5"/>
                </a:solidFill>
                <a:latin typeface="Times New Roman"/>
                <a:ea typeface="Times New Roman"/>
                <a:cs typeface="Times New Roman"/>
                <a:sym typeface="Times New Roman"/>
              </a:rPr>
              <a:t>            </a:t>
            </a:r>
            <a:r>
              <a:rPr lang="en-US" sz="1900">
                <a:solidFill>
                  <a:srgbClr val="DBA8A0"/>
                </a:solidFill>
                <a:latin typeface="Times New Roman"/>
                <a:ea typeface="Times New Roman"/>
                <a:cs typeface="Times New Roman"/>
                <a:sym typeface="Times New Roman"/>
              </a:rPr>
              <a:t> </a:t>
            </a:r>
            <a:r>
              <a:rPr lang="en-US" sz="1900">
                <a:solidFill>
                  <a:srgbClr val="DBA8A0"/>
                </a:solidFill>
                <a:latin typeface="Times New Roman"/>
                <a:ea typeface="Times New Roman"/>
                <a:cs typeface="Times New Roman"/>
                <a:sym typeface="Times New Roman"/>
              </a:rPr>
              <a:t>Advantages:</a:t>
            </a:r>
            <a:r>
              <a:rPr lang="en-US" sz="1900">
                <a:solidFill>
                  <a:srgbClr val="DBA8A0"/>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1900">
              <a:solidFill>
                <a:srgbClr val="91EDF5"/>
              </a:solidFill>
              <a:latin typeface="Times New Roman"/>
              <a:ea typeface="Times New Roman"/>
              <a:cs typeface="Times New Roman"/>
              <a:sym typeface="Times New Roman"/>
            </a:endParaRPr>
          </a:p>
          <a:p>
            <a:pPr indent="-342900" lvl="1" marL="800100" marR="0" rtl="0" algn="l">
              <a:spcBef>
                <a:spcPts val="0"/>
              </a:spcBef>
              <a:spcAft>
                <a:spcPts val="0"/>
              </a:spcAft>
              <a:buClr>
                <a:srgbClr val="FFFFFF"/>
              </a:buClr>
              <a:buSzPts val="1800"/>
              <a:buFont typeface="Times New Roman"/>
              <a:buChar char="•"/>
            </a:pPr>
            <a:r>
              <a:rPr b="0" i="0" lang="en-US" sz="1800" u="none" cap="none" strike="noStrike">
                <a:solidFill>
                  <a:srgbClr val="FFFFFF"/>
                </a:solidFill>
                <a:latin typeface="Times New Roman"/>
                <a:ea typeface="Times New Roman"/>
                <a:cs typeface="Times New Roman"/>
                <a:sym typeface="Times New Roman"/>
              </a:rPr>
              <a:t>Prevents a server from receiving a large number of incoming requests.​</a:t>
            </a:r>
            <a:endParaRPr/>
          </a:p>
          <a:p>
            <a:pPr indent="-228600" lvl="1" marL="800100" marR="0" rtl="0" algn="l">
              <a:spcBef>
                <a:spcPts val="0"/>
              </a:spcBef>
              <a:spcAft>
                <a:spcPts val="0"/>
              </a:spcAft>
              <a:buClr>
                <a:schemeClr val="lt1"/>
              </a:buClr>
              <a:buSzPts val="1800"/>
              <a:buFont typeface="Gill Sans"/>
              <a:buNone/>
            </a:pPr>
            <a:r>
              <a:t/>
            </a:r>
            <a:endParaRPr b="0" i="0" sz="1800" u="none" cap="none" strike="noStrike">
              <a:solidFill>
                <a:srgbClr val="FFFFFF"/>
              </a:solidFill>
              <a:latin typeface="Times New Roman"/>
              <a:ea typeface="Times New Roman"/>
              <a:cs typeface="Times New Roman"/>
              <a:sym typeface="Times New Roman"/>
            </a:endParaRPr>
          </a:p>
          <a:p>
            <a:pPr indent="-342900" lvl="1" marL="800100" marR="0" rtl="0" algn="l">
              <a:spcBef>
                <a:spcPts val="0"/>
              </a:spcBef>
              <a:spcAft>
                <a:spcPts val="0"/>
              </a:spcAft>
              <a:buClr>
                <a:srgbClr val="FFFFFF"/>
              </a:buClr>
              <a:buSzPts val="1800"/>
              <a:buFont typeface="Times New Roman"/>
              <a:buChar char="•"/>
            </a:pPr>
            <a:r>
              <a:rPr b="0" i="0" lang="en-US" sz="1800" u="none" cap="none" strike="noStrike">
                <a:solidFill>
                  <a:srgbClr val="FFFFFF"/>
                </a:solidFill>
                <a:latin typeface="Times New Roman"/>
                <a:ea typeface="Times New Roman"/>
                <a:cs typeface="Times New Roman"/>
                <a:sym typeface="Times New Roman"/>
              </a:rPr>
              <a:t>Utilizes fewer resources.​</a:t>
            </a:r>
            <a:endParaRPr/>
          </a:p>
          <a:p>
            <a:pPr indent="-228600" lvl="1" marL="800100" marR="0" rtl="0" algn="l">
              <a:spcBef>
                <a:spcPts val="0"/>
              </a:spcBef>
              <a:spcAft>
                <a:spcPts val="0"/>
              </a:spcAft>
              <a:buClr>
                <a:schemeClr val="lt1"/>
              </a:buClr>
              <a:buSzPts val="1800"/>
              <a:buFont typeface="Gill Sans"/>
              <a:buNone/>
            </a:pPr>
            <a:r>
              <a:t/>
            </a:r>
            <a:endParaRPr b="0" i="0" sz="1800" u="none" cap="none" strike="noStrike">
              <a:solidFill>
                <a:srgbClr val="FFFFFF"/>
              </a:solidFill>
              <a:latin typeface="Times New Roman"/>
              <a:ea typeface="Times New Roman"/>
              <a:cs typeface="Times New Roman"/>
              <a:sym typeface="Times New Roman"/>
            </a:endParaRPr>
          </a:p>
          <a:p>
            <a:pPr indent="-342900" lvl="1" marL="800100" marR="0" rtl="0" algn="l">
              <a:spcBef>
                <a:spcPts val="0"/>
              </a:spcBef>
              <a:spcAft>
                <a:spcPts val="0"/>
              </a:spcAft>
              <a:buClr>
                <a:srgbClr val="FFFFFF"/>
              </a:buClr>
              <a:buSzPts val="1800"/>
              <a:buFont typeface="Times New Roman"/>
              <a:buChar char="•"/>
            </a:pPr>
            <a:r>
              <a:rPr b="0" i="0" lang="en-US" sz="1800" u="none" cap="none" strike="noStrike">
                <a:solidFill>
                  <a:srgbClr val="FFFFFF"/>
                </a:solidFill>
                <a:latin typeface="Times New Roman"/>
                <a:ea typeface="Times New Roman"/>
                <a:cs typeface="Times New Roman"/>
                <a:sym typeface="Times New Roman"/>
              </a:rPr>
              <a:t>Request assignment is deterministic and it is easy to determine the assigned server.​</a:t>
            </a:r>
            <a:endParaRPr/>
          </a:p>
          <a:p>
            <a:pPr indent="-228600" lvl="1" marL="800100" marR="0" rtl="0" algn="l">
              <a:spcBef>
                <a:spcPts val="0"/>
              </a:spcBef>
              <a:spcAft>
                <a:spcPts val="0"/>
              </a:spcAft>
              <a:buClr>
                <a:schemeClr val="lt1"/>
              </a:buClr>
              <a:buSzPts val="1800"/>
              <a:buFont typeface="Gill Sans"/>
              <a:buNone/>
            </a:pPr>
            <a:r>
              <a:t/>
            </a:r>
            <a:endParaRPr b="0" i="0" sz="1800" u="none" cap="none" strike="noStrike">
              <a:solidFill>
                <a:srgbClr val="FFFFFF"/>
              </a:solidFill>
              <a:latin typeface="Times New Roman"/>
              <a:ea typeface="Times New Roman"/>
              <a:cs typeface="Times New Roman"/>
              <a:sym typeface="Times New Roman"/>
            </a:endParaRPr>
          </a:p>
          <a:p>
            <a:pPr indent="-342900" lvl="1" marL="800100" marR="0" rtl="0" algn="l">
              <a:spcBef>
                <a:spcPts val="0"/>
              </a:spcBef>
              <a:spcAft>
                <a:spcPts val="0"/>
              </a:spcAft>
              <a:buClr>
                <a:srgbClr val="FFFFFF"/>
              </a:buClr>
              <a:buSzPts val="1800"/>
              <a:buFont typeface="Times New Roman"/>
              <a:buChar char="•"/>
            </a:pPr>
            <a:r>
              <a:rPr b="0" i="0" lang="en-US" sz="1800" u="none" cap="none" strike="noStrike">
                <a:solidFill>
                  <a:srgbClr val="FFFFFF"/>
                </a:solidFill>
                <a:latin typeface="Times New Roman"/>
                <a:ea typeface="Times New Roman"/>
                <a:cs typeface="Times New Roman"/>
                <a:sym typeface="Times New Roman"/>
              </a:rPr>
              <a:t>The network administrator can set the numeric weight for the server.</a:t>
            </a:r>
            <a:endParaRPr b="0" i="0" sz="1800" u="none" cap="none" strike="noStrike">
              <a:solidFill>
                <a:schemeClr val="lt1"/>
              </a:solidFill>
              <a:latin typeface="Gill Sans"/>
              <a:ea typeface="Gill Sans"/>
              <a:cs typeface="Gill Sans"/>
              <a:sym typeface="Gill Sans"/>
            </a:endParaRPr>
          </a:p>
        </p:txBody>
      </p:sp>
      <p:pic>
        <p:nvPicPr>
          <p:cNvPr id="400" name="Google Shape;400;p28"/>
          <p:cNvPicPr preferRelativeResize="0"/>
          <p:nvPr/>
        </p:nvPicPr>
        <p:blipFill>
          <a:blip r:embed="rId3">
            <a:alphaModFix/>
          </a:blip>
          <a:stretch>
            <a:fillRect/>
          </a:stretch>
        </p:blipFill>
        <p:spPr>
          <a:xfrm>
            <a:off x="644725" y="3429000"/>
            <a:ext cx="5804100" cy="2663700"/>
          </a:xfrm>
          <a:prstGeom prst="round2DiagRect">
            <a:avLst>
              <a:gd fmla="val 16667" name="adj1"/>
              <a:gd fmla="val 0" name="adj2"/>
            </a:avLst>
          </a:prstGeom>
          <a:noFill/>
          <a:ln>
            <a:noFill/>
          </a:ln>
          <a:effectLst>
            <a:outerShdw blurRad="285750" rotWithShape="0" algn="bl" dir="5400000" dist="19050">
              <a:schemeClr val="lt1">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1000"/>
                                        <p:tgtEl>
                                          <p:spTgt spid="398">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1000"/>
                                        <p:tgtEl>
                                          <p:spTgt spid="398">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1000"/>
                                        <p:tgtEl>
                                          <p:spTgt spid="398">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1000"/>
                                        <p:tgtEl>
                                          <p:spTgt spid="398">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animEffect filter="fade" transition="in">
                                      <p:cBhvr>
                                        <p:cTn dur="1000"/>
                                        <p:tgtEl>
                                          <p:spTgt spid="398">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animEffect filter="fade" transition="in">
                                      <p:cBhvr>
                                        <p:cTn dur="1000"/>
                                        <p:tgtEl>
                                          <p:spTgt spid="398">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98">
                                            <p:txEl>
                                              <p:pRg end="6" st="6"/>
                                            </p:txEl>
                                          </p:spTgt>
                                        </p:tgtEl>
                                        <p:attrNameLst>
                                          <p:attrName>style.visibility</p:attrName>
                                        </p:attrNameLst>
                                      </p:cBhvr>
                                      <p:to>
                                        <p:strVal val="visible"/>
                                      </p:to>
                                    </p:set>
                                    <p:animEffect filter="fade" transition="in">
                                      <p:cBhvr>
                                        <p:cTn dur="1000"/>
                                        <p:tgtEl>
                                          <p:spTgt spid="398">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98">
                                            <p:txEl>
                                              <p:pRg end="7" st="7"/>
                                            </p:txEl>
                                          </p:spTgt>
                                        </p:tgtEl>
                                        <p:attrNameLst>
                                          <p:attrName>style.visibility</p:attrName>
                                        </p:attrNameLst>
                                      </p:cBhvr>
                                      <p:to>
                                        <p:strVal val="visible"/>
                                      </p:to>
                                    </p:set>
                                    <p:animEffect filter="fade" transition="in">
                                      <p:cBhvr>
                                        <p:cTn dur="1000"/>
                                        <p:tgtEl>
                                          <p:spTgt spid="398">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98">
                                            <p:txEl>
                                              <p:pRg end="8" st="8"/>
                                            </p:txEl>
                                          </p:spTgt>
                                        </p:tgtEl>
                                        <p:attrNameLst>
                                          <p:attrName>style.visibility</p:attrName>
                                        </p:attrNameLst>
                                      </p:cBhvr>
                                      <p:to>
                                        <p:strVal val="visible"/>
                                      </p:to>
                                    </p:set>
                                    <p:animEffect filter="fade" transition="in">
                                      <p:cBhvr>
                                        <p:cTn dur="1000"/>
                                        <p:tgtEl>
                                          <p:spTgt spid="398">
                                            <p:txEl>
                                              <p:pRg end="8" st="8"/>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animEffect filter="fade" transition="in">
                                      <p:cBhvr>
                                        <p:cTn dur="1000"/>
                                        <p:tgtEl>
                                          <p:spTgt spid="399">
                                            <p:txEl>
                                              <p:pRg end="0" st="0"/>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399">
                                            <p:txEl>
                                              <p:pRg end="1" st="1"/>
                                            </p:txEl>
                                          </p:spTgt>
                                        </p:tgtEl>
                                        <p:attrNameLst>
                                          <p:attrName>style.visibility</p:attrName>
                                        </p:attrNameLst>
                                      </p:cBhvr>
                                      <p:to>
                                        <p:strVal val="visible"/>
                                      </p:to>
                                    </p:set>
                                    <p:animEffect filter="fade" transition="in">
                                      <p:cBhvr>
                                        <p:cTn dur="1000"/>
                                        <p:tgtEl>
                                          <p:spTgt spid="399">
                                            <p:txEl>
                                              <p:pRg end="1" st="1"/>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399">
                                            <p:txEl>
                                              <p:pRg end="2" st="2"/>
                                            </p:txEl>
                                          </p:spTgt>
                                        </p:tgtEl>
                                        <p:attrNameLst>
                                          <p:attrName>style.visibility</p:attrName>
                                        </p:attrNameLst>
                                      </p:cBhvr>
                                      <p:to>
                                        <p:strVal val="visible"/>
                                      </p:to>
                                    </p:set>
                                    <p:animEffect filter="fade" transition="in">
                                      <p:cBhvr>
                                        <p:cTn dur="1000"/>
                                        <p:tgtEl>
                                          <p:spTgt spid="399">
                                            <p:txEl>
                                              <p:pRg end="2" st="2"/>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399">
                                            <p:txEl>
                                              <p:pRg end="3" st="3"/>
                                            </p:txEl>
                                          </p:spTgt>
                                        </p:tgtEl>
                                        <p:attrNameLst>
                                          <p:attrName>style.visibility</p:attrName>
                                        </p:attrNameLst>
                                      </p:cBhvr>
                                      <p:to>
                                        <p:strVal val="visible"/>
                                      </p:to>
                                    </p:set>
                                    <p:animEffect filter="fade" transition="in">
                                      <p:cBhvr>
                                        <p:cTn dur="1000"/>
                                        <p:tgtEl>
                                          <p:spTgt spid="399">
                                            <p:txEl>
                                              <p:pRg end="3" st="3"/>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399">
                                            <p:txEl>
                                              <p:pRg end="4" st="4"/>
                                            </p:txEl>
                                          </p:spTgt>
                                        </p:tgtEl>
                                        <p:attrNameLst>
                                          <p:attrName>style.visibility</p:attrName>
                                        </p:attrNameLst>
                                      </p:cBhvr>
                                      <p:to>
                                        <p:strVal val="visible"/>
                                      </p:to>
                                    </p:set>
                                    <p:animEffect filter="fade" transition="in">
                                      <p:cBhvr>
                                        <p:cTn dur="1000"/>
                                        <p:tgtEl>
                                          <p:spTgt spid="399">
                                            <p:txEl>
                                              <p:pRg end="4" st="4"/>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399">
                                            <p:txEl>
                                              <p:pRg end="5" st="5"/>
                                            </p:txEl>
                                          </p:spTgt>
                                        </p:tgtEl>
                                        <p:attrNameLst>
                                          <p:attrName>style.visibility</p:attrName>
                                        </p:attrNameLst>
                                      </p:cBhvr>
                                      <p:to>
                                        <p:strVal val="visible"/>
                                      </p:to>
                                    </p:set>
                                    <p:animEffect filter="fade" transition="in">
                                      <p:cBhvr>
                                        <p:cTn dur="1000"/>
                                        <p:tgtEl>
                                          <p:spTgt spid="399">
                                            <p:txEl>
                                              <p:pRg end="5" st="5"/>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399">
                                            <p:txEl>
                                              <p:pRg end="6" st="6"/>
                                            </p:txEl>
                                          </p:spTgt>
                                        </p:tgtEl>
                                        <p:attrNameLst>
                                          <p:attrName>style.visibility</p:attrName>
                                        </p:attrNameLst>
                                      </p:cBhvr>
                                      <p:to>
                                        <p:strVal val="visible"/>
                                      </p:to>
                                    </p:set>
                                    <p:animEffect filter="fade" transition="in">
                                      <p:cBhvr>
                                        <p:cTn dur="1000"/>
                                        <p:tgtEl>
                                          <p:spTgt spid="399">
                                            <p:txEl>
                                              <p:pRg end="6" st="6"/>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399">
                                            <p:txEl>
                                              <p:pRg end="7" st="7"/>
                                            </p:txEl>
                                          </p:spTgt>
                                        </p:tgtEl>
                                        <p:attrNameLst>
                                          <p:attrName>style.visibility</p:attrName>
                                        </p:attrNameLst>
                                      </p:cBhvr>
                                      <p:to>
                                        <p:strVal val="visible"/>
                                      </p:to>
                                    </p:set>
                                    <p:animEffect filter="fade" transition="in">
                                      <p:cBhvr>
                                        <p:cTn dur="1000"/>
                                        <p:tgtEl>
                                          <p:spTgt spid="399">
                                            <p:txEl>
                                              <p:pRg end="7" st="7"/>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399">
                                            <p:txEl>
                                              <p:pRg end="8" st="8"/>
                                            </p:txEl>
                                          </p:spTgt>
                                        </p:tgtEl>
                                        <p:attrNameLst>
                                          <p:attrName>style.visibility</p:attrName>
                                        </p:attrNameLst>
                                      </p:cBhvr>
                                      <p:to>
                                        <p:strVal val="visible"/>
                                      </p:to>
                                    </p:set>
                                    <p:animEffect filter="fade" transition="in">
                                      <p:cBhvr>
                                        <p:cTn dur="1000"/>
                                        <p:tgtEl>
                                          <p:spTgt spid="39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4" name="Shape 404"/>
        <p:cNvGrpSpPr/>
        <p:nvPr/>
      </p:nvGrpSpPr>
      <p:grpSpPr>
        <a:xfrm>
          <a:off x="0" y="0"/>
          <a:ext cx="0" cy="0"/>
          <a:chOff x="0" y="0"/>
          <a:chExt cx="0" cy="0"/>
        </a:xfrm>
      </p:grpSpPr>
      <p:grpSp>
        <p:nvGrpSpPr>
          <p:cNvPr id="405" name="Google Shape;405;p29"/>
          <p:cNvGrpSpPr/>
          <p:nvPr/>
        </p:nvGrpSpPr>
        <p:grpSpPr>
          <a:xfrm>
            <a:off x="363888" y="5322560"/>
            <a:ext cx="1030305" cy="1030305"/>
            <a:chOff x="10240859" y="1436639"/>
            <a:chExt cx="1030305" cy="1030305"/>
          </a:xfrm>
        </p:grpSpPr>
        <p:sp>
          <p:nvSpPr>
            <p:cNvPr id="406" name="Google Shape;406;p29"/>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7" name="Google Shape;407;p29"/>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8" name="Google Shape;408;p29"/>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9" name="Google Shape;409;p29"/>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410" name="Google Shape;410;p2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1" name="Google Shape;411;p29"/>
          <p:cNvSpPr txBox="1"/>
          <p:nvPr>
            <p:ph type="title"/>
          </p:nvPr>
        </p:nvSpPr>
        <p:spPr>
          <a:xfrm>
            <a:off x="711285" y="318669"/>
            <a:ext cx="8879471" cy="764619"/>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FFC000"/>
              </a:buClr>
              <a:buSzPts val="4100"/>
              <a:buFont typeface="Gill Sans"/>
              <a:buNone/>
            </a:pPr>
            <a:r>
              <a:rPr lang="en-US" sz="4100">
                <a:solidFill>
                  <a:srgbClr val="FFC000"/>
                </a:solidFill>
                <a:latin typeface="Gill Sans"/>
                <a:ea typeface="Gill Sans"/>
                <a:cs typeface="Gill Sans"/>
                <a:sym typeface="Gill Sans"/>
              </a:rPr>
              <a:t>DYNAMIC LOAD BALANCING</a:t>
            </a:r>
            <a:endParaRPr/>
          </a:p>
        </p:txBody>
      </p:sp>
      <p:grpSp>
        <p:nvGrpSpPr>
          <p:cNvPr id="412" name="Google Shape;412;p29"/>
          <p:cNvGrpSpPr/>
          <p:nvPr/>
        </p:nvGrpSpPr>
        <p:grpSpPr>
          <a:xfrm>
            <a:off x="10342644" y="-261696"/>
            <a:ext cx="1795754" cy="1868165"/>
            <a:chOff x="5008644" y="2170786"/>
            <a:chExt cx="1795754" cy="1868165"/>
          </a:xfrm>
        </p:grpSpPr>
        <p:sp>
          <p:nvSpPr>
            <p:cNvPr id="413" name="Google Shape;413;p29"/>
            <p:cNvSpPr/>
            <p:nvPr/>
          </p:nvSpPr>
          <p:spPr>
            <a:xfrm rot="1800000">
              <a:off x="5463135" y="2432482"/>
              <a:ext cx="1242172" cy="729202"/>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4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4" name="Google Shape;414;p29"/>
            <p:cNvSpPr/>
            <p:nvPr/>
          </p:nvSpPr>
          <p:spPr>
            <a:xfrm rot="1800000">
              <a:off x="5236793" y="2566400"/>
              <a:ext cx="611884" cy="1076550"/>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4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5" name="Google Shape;415;p29"/>
            <p:cNvSpPr/>
            <p:nvPr/>
          </p:nvSpPr>
          <p:spPr>
            <a:xfrm rot="1800000">
              <a:off x="5765469" y="2876944"/>
              <a:ext cx="630288" cy="1076550"/>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90F4D4">
                    <a:alpha val="6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416" name="Google Shape;416;p29"/>
          <p:cNvSpPr/>
          <p:nvPr/>
        </p:nvSpPr>
        <p:spPr>
          <a:xfrm>
            <a:off x="2677897" y="5497189"/>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7" name="Google Shape;417;p29"/>
          <p:cNvSpPr txBox="1"/>
          <p:nvPr/>
        </p:nvSpPr>
        <p:spPr>
          <a:xfrm>
            <a:off x="500732" y="1524280"/>
            <a:ext cx="5311798" cy="4983195"/>
          </a:xfrm>
          <a:prstGeom prst="rect">
            <a:avLst/>
          </a:prstGeom>
          <a:noFill/>
          <a:ln>
            <a:noFill/>
          </a:ln>
        </p:spPr>
        <p:txBody>
          <a:bodyPr anchorCtr="0" anchor="ctr" bIns="0" lIns="0" spcFirstLastPara="1" rIns="0" wrap="square" tIns="0">
            <a:noAutofit/>
          </a:bodyPr>
          <a:lstStyle/>
          <a:p>
            <a:pPr indent="0" lvl="0" marL="57150" marR="0" rtl="0" algn="l">
              <a:spcBef>
                <a:spcPts val="0"/>
              </a:spcBef>
              <a:spcAft>
                <a:spcPts val="0"/>
              </a:spcAft>
              <a:buNone/>
            </a:pPr>
            <a:r>
              <a:rPr b="1" lang="en-US" sz="2400">
                <a:solidFill>
                  <a:srgbClr val="90ECF4"/>
                </a:solidFill>
                <a:latin typeface="Times New Roman"/>
                <a:ea typeface="Times New Roman"/>
                <a:cs typeface="Times New Roman"/>
                <a:sym typeface="Times New Roman"/>
              </a:rPr>
              <a:t>Least Connections Load Balancing Technique</a:t>
            </a:r>
            <a:r>
              <a:rPr b="1" lang="en-US" sz="2000">
                <a:solidFill>
                  <a:srgbClr val="90ECF4"/>
                </a:solidFill>
                <a:latin typeface="Times New Roman"/>
                <a:ea typeface="Times New Roman"/>
                <a:cs typeface="Times New Roman"/>
                <a:sym typeface="Times New Roman"/>
              </a:rPr>
              <a:t>:</a:t>
            </a:r>
            <a:endParaRPr sz="2000">
              <a:solidFill>
                <a:srgbClr val="90ECF4"/>
              </a:solidFill>
              <a:latin typeface="Times New Roman"/>
              <a:ea typeface="Times New Roman"/>
              <a:cs typeface="Times New Roman"/>
              <a:sym typeface="Times New Roman"/>
            </a:endParaRPr>
          </a:p>
          <a:p>
            <a:pPr indent="-114300" lvl="0" marL="285750" marR="0" rtl="0" algn="l">
              <a:spcBef>
                <a:spcPts val="800"/>
              </a:spcBef>
              <a:spcAft>
                <a:spcPts val="0"/>
              </a:spcAft>
              <a:buClr>
                <a:schemeClr val="lt1"/>
              </a:buClr>
              <a:buSzPts val="1800"/>
              <a:buFont typeface="Arial"/>
              <a:buNone/>
            </a:pPr>
            <a:r>
              <a:t/>
            </a:r>
            <a:endParaRPr b="1" sz="1800">
              <a:solidFill>
                <a:srgbClr val="FFFFFF"/>
              </a:solidFill>
              <a:latin typeface="Times New Roman"/>
              <a:ea typeface="Times New Roman"/>
              <a:cs typeface="Times New Roman"/>
              <a:sym typeface="Times New Roman"/>
            </a:endParaRPr>
          </a:p>
          <a:p>
            <a:pPr indent="-349250" lvl="1" marL="914400" rtl="0" algn="l">
              <a:spcBef>
                <a:spcPts val="800"/>
              </a:spcBef>
              <a:spcAft>
                <a:spcPts val="0"/>
              </a:spcAft>
              <a:buClr>
                <a:srgbClr val="F2F2F2"/>
              </a:buClr>
              <a:buSzPts val="1900"/>
              <a:buChar char="•"/>
            </a:pPr>
            <a:r>
              <a:rPr lang="en-US" sz="1900">
                <a:solidFill>
                  <a:srgbClr val="F2F2F2"/>
                </a:solidFill>
                <a:latin typeface="Times New Roman"/>
                <a:ea typeface="Times New Roman"/>
                <a:cs typeface="Times New Roman"/>
                <a:sym typeface="Times New Roman"/>
              </a:rPr>
              <a:t>Sends new requests to the server that currently has the fewest active connections.</a:t>
            </a:r>
            <a:endParaRPr sz="1900">
              <a:solidFill>
                <a:srgbClr val="F2F2F2"/>
              </a:solidFill>
              <a:latin typeface="Times New Roman"/>
              <a:ea typeface="Times New Roman"/>
              <a:cs typeface="Times New Roman"/>
              <a:sym typeface="Times New Roman"/>
            </a:endParaRPr>
          </a:p>
          <a:p>
            <a:pPr indent="0" lvl="0" marL="914400" rtl="0" algn="l">
              <a:spcBef>
                <a:spcPts val="800"/>
              </a:spcBef>
              <a:spcAft>
                <a:spcPts val="0"/>
              </a:spcAft>
              <a:buNone/>
            </a:pPr>
            <a:r>
              <a:t/>
            </a:r>
            <a:endParaRPr sz="1900">
              <a:solidFill>
                <a:srgbClr val="F2F2F2"/>
              </a:solidFill>
              <a:latin typeface="Times New Roman"/>
              <a:ea typeface="Times New Roman"/>
              <a:cs typeface="Times New Roman"/>
              <a:sym typeface="Times New Roman"/>
            </a:endParaRPr>
          </a:p>
          <a:p>
            <a:pPr indent="-349250" lvl="1" marL="914400" rtl="0" algn="l">
              <a:spcBef>
                <a:spcPts val="800"/>
              </a:spcBef>
              <a:spcAft>
                <a:spcPts val="0"/>
              </a:spcAft>
              <a:buClr>
                <a:srgbClr val="F2F2F2"/>
              </a:buClr>
              <a:buSzPts val="1900"/>
              <a:buChar char="•"/>
            </a:pPr>
            <a:r>
              <a:rPr lang="en-US" sz="1900">
                <a:solidFill>
                  <a:srgbClr val="F2F2F2"/>
                </a:solidFill>
                <a:latin typeface="Times New Roman"/>
                <a:ea typeface="Times New Roman"/>
                <a:cs typeface="Times New Roman"/>
                <a:sym typeface="Times New Roman"/>
              </a:rPr>
              <a:t>The goal is to split up the workload so that each server is only managing a small number of connections.</a:t>
            </a:r>
            <a:endParaRPr sz="1900">
              <a:solidFill>
                <a:srgbClr val="F2F2F2"/>
              </a:solidFill>
              <a:latin typeface="Times New Roman"/>
              <a:ea typeface="Times New Roman"/>
              <a:cs typeface="Times New Roman"/>
              <a:sym typeface="Times New Roman"/>
            </a:endParaRPr>
          </a:p>
          <a:p>
            <a:pPr indent="0" lvl="0" marL="914400" rtl="0" algn="l">
              <a:spcBef>
                <a:spcPts val="800"/>
              </a:spcBef>
              <a:spcAft>
                <a:spcPts val="0"/>
              </a:spcAft>
              <a:buNone/>
            </a:pPr>
            <a:r>
              <a:t/>
            </a:r>
            <a:endParaRPr sz="1900">
              <a:solidFill>
                <a:srgbClr val="F2F2F2"/>
              </a:solidFill>
              <a:latin typeface="Times New Roman"/>
              <a:ea typeface="Times New Roman"/>
              <a:cs typeface="Times New Roman"/>
              <a:sym typeface="Times New Roman"/>
            </a:endParaRPr>
          </a:p>
          <a:p>
            <a:pPr indent="-228600" lvl="1" marL="800100" marR="0" rtl="0" algn="l">
              <a:spcBef>
                <a:spcPts val="800"/>
              </a:spcBef>
              <a:spcAft>
                <a:spcPts val="0"/>
              </a:spcAft>
              <a:buClr>
                <a:srgbClr val="F2F2F2"/>
              </a:buClr>
              <a:buSzPts val="1900"/>
              <a:buFont typeface="Arial"/>
              <a:buChar char="•"/>
            </a:pPr>
            <a:r>
              <a:rPr lang="en-US" sz="1900">
                <a:solidFill>
                  <a:srgbClr val="F2F2F2"/>
                </a:solidFill>
                <a:latin typeface="Times New Roman"/>
                <a:ea typeface="Times New Roman"/>
                <a:cs typeface="Times New Roman"/>
                <a:sym typeface="Times New Roman"/>
              </a:rPr>
              <a:t>In this case, resource consumption is optimized to avoid overloading any one server.</a:t>
            </a:r>
            <a:endParaRPr sz="1900">
              <a:solidFill>
                <a:srgbClr val="F2F2F2"/>
              </a:solidFill>
              <a:latin typeface="Times New Roman"/>
              <a:ea typeface="Times New Roman"/>
              <a:cs typeface="Times New Roman"/>
              <a:sym typeface="Times New Roman"/>
            </a:endParaRPr>
          </a:p>
        </p:txBody>
      </p:sp>
      <p:sp>
        <p:nvSpPr>
          <p:cNvPr id="418" name="Google Shape;418;p29"/>
          <p:cNvSpPr txBox="1"/>
          <p:nvPr>
            <p:ph idx="12" type="sldNum"/>
          </p:nvPr>
        </p:nvSpPr>
        <p:spPr>
          <a:xfrm>
            <a:off x="10476860" y="4280754"/>
            <a:ext cx="1067073" cy="9703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630">
                <a:solidFill>
                  <a:srgbClr val="A5A5A5"/>
                </a:solidFill>
                <a:latin typeface="Gill Sans"/>
                <a:ea typeface="Gill Sans"/>
                <a:cs typeface="Gill Sans"/>
                <a:sym typeface="Gill Sans"/>
              </a:rPr>
              <a:t>‹#›</a:t>
            </a:fld>
            <a:endParaRPr/>
          </a:p>
        </p:txBody>
      </p:sp>
      <p:sp>
        <p:nvSpPr>
          <p:cNvPr id="419" name="Google Shape;419;p29"/>
          <p:cNvSpPr txBox="1"/>
          <p:nvPr/>
        </p:nvSpPr>
        <p:spPr>
          <a:xfrm>
            <a:off x="6515035" y="4575395"/>
            <a:ext cx="3734423" cy="19236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50">
                <a:solidFill>
                  <a:srgbClr val="90ECF4"/>
                </a:solidFill>
                <a:latin typeface="Times New Roman"/>
                <a:ea typeface="Times New Roman"/>
                <a:cs typeface="Times New Roman"/>
                <a:sym typeface="Times New Roman"/>
              </a:rPr>
              <a:t>  </a:t>
            </a:r>
            <a:r>
              <a:rPr lang="en-US" sz="2800">
                <a:solidFill>
                  <a:srgbClr val="DBA8A0"/>
                </a:solidFill>
                <a:latin typeface="Times New Roman"/>
                <a:ea typeface="Times New Roman"/>
                <a:cs typeface="Times New Roman"/>
                <a:sym typeface="Times New Roman"/>
              </a:rPr>
              <a:t> </a:t>
            </a:r>
            <a:r>
              <a:rPr lang="en-US" sz="2000">
                <a:solidFill>
                  <a:srgbClr val="DBA8A0"/>
                </a:solidFill>
                <a:latin typeface="Times New Roman"/>
                <a:ea typeface="Times New Roman"/>
                <a:cs typeface="Times New Roman"/>
                <a:sym typeface="Times New Roman"/>
              </a:rPr>
              <a:t> Advantages:</a:t>
            </a:r>
            <a:endParaRPr/>
          </a:p>
          <a:p>
            <a:pPr indent="-179705" lvl="0" marL="179705" marR="0" rtl="0" algn="l">
              <a:spcBef>
                <a:spcPts val="600"/>
              </a:spcBef>
              <a:spcAft>
                <a:spcPts val="0"/>
              </a:spcAft>
              <a:buClr>
                <a:schemeClr val="lt1"/>
              </a:buClr>
              <a:buSzPts val="1900"/>
              <a:buFont typeface="Arial"/>
              <a:buChar char="•"/>
            </a:pPr>
            <a:r>
              <a:rPr lang="en-US" sz="1900">
                <a:solidFill>
                  <a:schemeClr val="lt1"/>
                </a:solidFill>
                <a:latin typeface="Times New Roman"/>
                <a:ea typeface="Times New Roman"/>
                <a:cs typeface="Times New Roman"/>
                <a:sym typeface="Times New Roman"/>
              </a:rPr>
              <a:t>Minimizes the chances of server overload.</a:t>
            </a:r>
            <a:endParaRPr sz="1900">
              <a:solidFill>
                <a:schemeClr val="lt1"/>
              </a:solidFill>
              <a:latin typeface="Times New Roman"/>
              <a:ea typeface="Times New Roman"/>
              <a:cs typeface="Times New Roman"/>
              <a:sym typeface="Times New Roman"/>
            </a:endParaRPr>
          </a:p>
          <a:p>
            <a:pPr indent="-59054" lvl="0" marL="179705" marR="0" rtl="0" algn="l">
              <a:spcBef>
                <a:spcPts val="600"/>
              </a:spcBef>
              <a:spcAft>
                <a:spcPts val="0"/>
              </a:spcAft>
              <a:buClr>
                <a:schemeClr val="lt1"/>
              </a:buClr>
              <a:buSzPts val="1900"/>
              <a:buFont typeface="Arial"/>
              <a:buNone/>
            </a:pPr>
            <a:r>
              <a:t/>
            </a:r>
            <a:endParaRPr sz="1900">
              <a:solidFill>
                <a:schemeClr val="lt1"/>
              </a:solidFill>
              <a:latin typeface="Times New Roman"/>
              <a:ea typeface="Times New Roman"/>
              <a:cs typeface="Times New Roman"/>
              <a:sym typeface="Times New Roman"/>
            </a:endParaRPr>
          </a:p>
          <a:p>
            <a:pPr indent="-179705" lvl="0" marL="179705" marR="0" rtl="0" algn="l">
              <a:spcBef>
                <a:spcPts val="600"/>
              </a:spcBef>
              <a:spcAft>
                <a:spcPts val="0"/>
              </a:spcAft>
              <a:buClr>
                <a:schemeClr val="lt1"/>
              </a:buClr>
              <a:buSzPts val="1900"/>
              <a:buFont typeface="Arial"/>
              <a:buChar char="•"/>
            </a:pPr>
            <a:r>
              <a:rPr lang="en-US" sz="1900">
                <a:solidFill>
                  <a:schemeClr val="lt1"/>
                </a:solidFill>
                <a:latin typeface="Times New Roman"/>
                <a:ea typeface="Times New Roman"/>
                <a:cs typeface="Times New Roman"/>
                <a:sym typeface="Times New Roman"/>
              </a:rPr>
              <a:t>It is more reliable and responsive.</a:t>
            </a:r>
            <a:endParaRPr sz="1900">
              <a:solidFill>
                <a:schemeClr val="lt1"/>
              </a:solidFill>
              <a:latin typeface="Times New Roman"/>
              <a:ea typeface="Times New Roman"/>
              <a:cs typeface="Times New Roman"/>
              <a:sym typeface="Times New Roman"/>
            </a:endParaRPr>
          </a:p>
        </p:txBody>
      </p:sp>
      <p:pic>
        <p:nvPicPr>
          <p:cNvPr id="420" name="Google Shape;420;p29"/>
          <p:cNvPicPr preferRelativeResize="0"/>
          <p:nvPr/>
        </p:nvPicPr>
        <p:blipFill>
          <a:blip r:embed="rId3">
            <a:alphaModFix/>
          </a:blip>
          <a:stretch>
            <a:fillRect/>
          </a:stretch>
        </p:blipFill>
        <p:spPr>
          <a:xfrm>
            <a:off x="6273363" y="1168236"/>
            <a:ext cx="5045975" cy="3027567"/>
          </a:xfrm>
          <a:prstGeom prst="rect">
            <a:avLst/>
          </a:prstGeom>
          <a:solidFill>
            <a:schemeClr val="dk2"/>
          </a:solidFill>
          <a:ln>
            <a:noFill/>
          </a:ln>
          <a:effectLst>
            <a:outerShdw blurRad="128588"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1000"/>
                                        <p:tgtEl>
                                          <p:spTgt spid="41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1000"/>
                                        <p:tgtEl>
                                          <p:spTgt spid="417">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animEffect filter="fade" transition="in">
                                      <p:cBhvr>
                                        <p:cTn dur="1000"/>
                                        <p:tgtEl>
                                          <p:spTgt spid="417">
                                            <p:txEl>
                                              <p:pRg end="1" st="1"/>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animEffect filter="fade" transition="in">
                                      <p:cBhvr>
                                        <p:cTn dur="1000"/>
                                        <p:tgtEl>
                                          <p:spTgt spid="417">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17">
                                            <p:txEl>
                                              <p:pRg end="3" st="3"/>
                                            </p:txEl>
                                          </p:spTgt>
                                        </p:tgtEl>
                                        <p:attrNameLst>
                                          <p:attrName>style.visibility</p:attrName>
                                        </p:attrNameLst>
                                      </p:cBhvr>
                                      <p:to>
                                        <p:strVal val="visible"/>
                                      </p:to>
                                    </p:set>
                                    <p:animEffect filter="fade" transition="in">
                                      <p:cBhvr>
                                        <p:cTn dur="1000"/>
                                        <p:tgtEl>
                                          <p:spTgt spid="417">
                                            <p:txEl>
                                              <p:pRg end="3" st="3"/>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17">
                                            <p:txEl>
                                              <p:pRg end="4" st="4"/>
                                            </p:txEl>
                                          </p:spTgt>
                                        </p:tgtEl>
                                        <p:attrNameLst>
                                          <p:attrName>style.visibility</p:attrName>
                                        </p:attrNameLst>
                                      </p:cBhvr>
                                      <p:to>
                                        <p:strVal val="visible"/>
                                      </p:to>
                                    </p:set>
                                    <p:animEffect filter="fade" transition="in">
                                      <p:cBhvr>
                                        <p:cTn dur="1000"/>
                                        <p:tgtEl>
                                          <p:spTgt spid="417">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17">
                                            <p:txEl>
                                              <p:pRg end="5" st="5"/>
                                            </p:txEl>
                                          </p:spTgt>
                                        </p:tgtEl>
                                        <p:attrNameLst>
                                          <p:attrName>style.visibility</p:attrName>
                                        </p:attrNameLst>
                                      </p:cBhvr>
                                      <p:to>
                                        <p:strVal val="visible"/>
                                      </p:to>
                                    </p:set>
                                    <p:animEffect filter="fade" transition="in">
                                      <p:cBhvr>
                                        <p:cTn dur="1000"/>
                                        <p:tgtEl>
                                          <p:spTgt spid="417">
                                            <p:txEl>
                                              <p:pRg end="5" st="5"/>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17">
                                            <p:txEl>
                                              <p:pRg end="6" st="6"/>
                                            </p:txEl>
                                          </p:spTgt>
                                        </p:tgtEl>
                                        <p:attrNameLst>
                                          <p:attrName>style.visibility</p:attrName>
                                        </p:attrNameLst>
                                      </p:cBhvr>
                                      <p:to>
                                        <p:strVal val="visible"/>
                                      </p:to>
                                    </p:set>
                                    <p:animEffect filter="fade" transition="in">
                                      <p:cBhvr>
                                        <p:cTn dur="1000"/>
                                        <p:tgtEl>
                                          <p:spTgt spid="417">
                                            <p:txEl>
                                              <p:pRg end="6" st="6"/>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animEffect filter="fade" transition="in">
                                      <p:cBhvr>
                                        <p:cTn dur="1000"/>
                                        <p:tgtEl>
                                          <p:spTgt spid="419">
                                            <p:txEl>
                                              <p:pRg end="0" st="0"/>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animEffect filter="fade" transition="in">
                                      <p:cBhvr>
                                        <p:cTn dur="1000"/>
                                        <p:tgtEl>
                                          <p:spTgt spid="419">
                                            <p:txEl>
                                              <p:pRg end="1" st="1"/>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419">
                                            <p:txEl>
                                              <p:pRg end="2" st="2"/>
                                            </p:txEl>
                                          </p:spTgt>
                                        </p:tgtEl>
                                        <p:attrNameLst>
                                          <p:attrName>style.visibility</p:attrName>
                                        </p:attrNameLst>
                                      </p:cBhvr>
                                      <p:to>
                                        <p:strVal val="visible"/>
                                      </p:to>
                                    </p:set>
                                    <p:animEffect filter="fade" transition="in">
                                      <p:cBhvr>
                                        <p:cTn dur="1000"/>
                                        <p:tgtEl>
                                          <p:spTgt spid="419">
                                            <p:txEl>
                                              <p:pRg end="2" st="2"/>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419">
                                            <p:txEl>
                                              <p:pRg end="3" st="3"/>
                                            </p:txEl>
                                          </p:spTgt>
                                        </p:tgtEl>
                                        <p:attrNameLst>
                                          <p:attrName>style.visibility</p:attrName>
                                        </p:attrNameLst>
                                      </p:cBhvr>
                                      <p:to>
                                        <p:strVal val="visible"/>
                                      </p:to>
                                    </p:set>
                                    <p:animEffect filter="fade" transition="in">
                                      <p:cBhvr>
                                        <p:cTn dur="1000"/>
                                        <p:tgtEl>
                                          <p:spTgt spid="4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0"/>
          <p:cNvSpPr txBox="1"/>
          <p:nvPr>
            <p:ph type="title"/>
          </p:nvPr>
        </p:nvSpPr>
        <p:spPr>
          <a:xfrm>
            <a:off x="771923" y="1175203"/>
            <a:ext cx="4346303" cy="669638"/>
          </a:xfrm>
          <a:prstGeom prst="rect">
            <a:avLst/>
          </a:prstGeom>
          <a:noFill/>
          <a:ln>
            <a:noFill/>
          </a:ln>
        </p:spPr>
        <p:txBody>
          <a:bodyPr anchorCtr="0" anchor="b" bIns="0" lIns="0" spcFirstLastPara="1" rIns="0" wrap="square" tIns="0">
            <a:noAutofit/>
          </a:bodyPr>
          <a:lstStyle/>
          <a:p>
            <a:pPr indent="-342900" lvl="0" marL="342900" rtl="0" algn="l">
              <a:lnSpc>
                <a:spcPct val="90000"/>
              </a:lnSpc>
              <a:spcBef>
                <a:spcPts val="0"/>
              </a:spcBef>
              <a:spcAft>
                <a:spcPts val="0"/>
              </a:spcAft>
              <a:buClr>
                <a:srgbClr val="90ECF4"/>
              </a:buClr>
              <a:buSzPts val="2400"/>
              <a:buFont typeface="Noto Sans Symbols"/>
              <a:buChar char="⮚"/>
            </a:pPr>
            <a:r>
              <a:rPr b="1" lang="en-US" sz="2400">
                <a:solidFill>
                  <a:srgbClr val="90ECF4"/>
                </a:solidFill>
                <a:latin typeface="Times New Roman"/>
                <a:ea typeface="Times New Roman"/>
                <a:cs typeface="Times New Roman"/>
                <a:sym typeface="Times New Roman"/>
              </a:rPr>
              <a:t>Weighted Least Connections load balancing</a:t>
            </a:r>
            <a:endParaRPr b="1" sz="2400">
              <a:solidFill>
                <a:srgbClr val="90ECF4"/>
              </a:solidFill>
              <a:latin typeface="Times New Roman"/>
              <a:ea typeface="Times New Roman"/>
              <a:cs typeface="Times New Roman"/>
              <a:sym typeface="Times New Roman"/>
            </a:endParaRPr>
          </a:p>
        </p:txBody>
      </p:sp>
      <p:pic>
        <p:nvPicPr>
          <p:cNvPr id="426" name="Google Shape;426;p30"/>
          <p:cNvPicPr preferRelativeResize="0"/>
          <p:nvPr/>
        </p:nvPicPr>
        <p:blipFill rotWithShape="1">
          <a:blip r:embed="rId3">
            <a:alphaModFix/>
          </a:blip>
          <a:srcRect b="0" l="0" r="0" t="0"/>
          <a:stretch/>
        </p:blipFill>
        <p:spPr>
          <a:xfrm>
            <a:off x="5613185" y="978168"/>
            <a:ext cx="6195785" cy="2216075"/>
          </a:xfrm>
          <a:prstGeom prst="roundRect">
            <a:avLst>
              <a:gd fmla="val 8594" name="adj"/>
            </a:avLst>
          </a:prstGeom>
          <a:solidFill>
            <a:srgbClr val="ECECEC"/>
          </a:solidFill>
          <a:ln cap="flat" cmpd="sng" w="9525">
            <a:solidFill>
              <a:srgbClr val="4472C4"/>
            </a:solidFill>
            <a:prstDash val="solid"/>
            <a:round/>
            <a:headEnd len="sm" w="sm" type="none"/>
            <a:tailEnd len="sm" w="sm" type="none"/>
          </a:ln>
          <a:effectLst>
            <a:outerShdw blurRad="214313" rotWithShape="0" algn="bl" dir="5400000" dist="19050">
              <a:schemeClr val="lt1">
                <a:alpha val="50000"/>
              </a:schemeClr>
            </a:outerShdw>
            <a:reflection blurRad="0" dir="5400000" dist="5000" endA="0" endPos="28000" kx="0" rotWithShape="0" algn="bl" stA="38000" stPos="0" sy="-100000" ky="0"/>
          </a:effectLst>
        </p:spPr>
      </p:pic>
      <p:sp>
        <p:nvSpPr>
          <p:cNvPr id="427" name="Google Shape;427;p30"/>
          <p:cNvSpPr txBox="1"/>
          <p:nvPr/>
        </p:nvSpPr>
        <p:spPr>
          <a:xfrm>
            <a:off x="662643" y="2236619"/>
            <a:ext cx="4767300" cy="37866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chemeClr val="lt1"/>
              </a:buClr>
              <a:buSzPts val="2000"/>
              <a:buFont typeface="Times New Roman"/>
              <a:buChar char="●"/>
            </a:pPr>
            <a:r>
              <a:rPr lang="en-US" sz="2000">
                <a:solidFill>
                  <a:schemeClr val="lt1"/>
                </a:solidFill>
                <a:latin typeface="Times New Roman"/>
                <a:ea typeface="Times New Roman"/>
                <a:cs typeface="Times New Roman"/>
                <a:sym typeface="Times New Roman"/>
              </a:rPr>
              <a:t>In order to take different application server features into consideration, it extends the least connection algorithm.</a:t>
            </a:r>
            <a:endParaRPr sz="20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US" sz="2000">
                <a:solidFill>
                  <a:schemeClr val="lt1"/>
                </a:solidFill>
                <a:latin typeface="Times New Roman"/>
                <a:ea typeface="Times New Roman"/>
                <a:cs typeface="Times New Roman"/>
                <a:sym typeface="Times New Roman"/>
              </a:rPr>
              <a:t>Based on the resources that are available and the processing power of each application server, the administrator gives each one a weight.</a:t>
            </a:r>
            <a:endParaRPr sz="20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marR="0" rtl="0" algn="l">
              <a:spcBef>
                <a:spcPts val="0"/>
              </a:spcBef>
              <a:spcAft>
                <a:spcPts val="0"/>
              </a:spcAft>
              <a:buClr>
                <a:schemeClr val="lt1"/>
              </a:buClr>
              <a:buSzPts val="2000"/>
              <a:buFont typeface="Times New Roman"/>
              <a:buChar char="●"/>
            </a:pPr>
            <a:r>
              <a:rPr lang="en-US" sz="2000">
                <a:solidFill>
                  <a:schemeClr val="lt1"/>
                </a:solidFill>
                <a:latin typeface="Times New Roman"/>
                <a:ea typeface="Times New Roman"/>
                <a:cs typeface="Times New Roman"/>
                <a:sym typeface="Times New Roman"/>
              </a:rPr>
              <a:t>The given server weights and the number of active connections are the basis for load balancing choices.</a:t>
            </a:r>
            <a:endParaRPr sz="2000">
              <a:solidFill>
                <a:schemeClr val="lt1"/>
              </a:solidFill>
              <a:latin typeface="Times New Roman"/>
              <a:ea typeface="Times New Roman"/>
              <a:cs typeface="Times New Roman"/>
              <a:sym typeface="Times New Roman"/>
            </a:endParaRPr>
          </a:p>
        </p:txBody>
      </p:sp>
      <p:sp>
        <p:nvSpPr>
          <p:cNvPr id="428" name="Google Shape;428;p30"/>
          <p:cNvSpPr txBox="1"/>
          <p:nvPr/>
        </p:nvSpPr>
        <p:spPr>
          <a:xfrm>
            <a:off x="5896428" y="4218213"/>
            <a:ext cx="3435803" cy="147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29" name="Google Shape;429;p30"/>
          <p:cNvSpPr txBox="1"/>
          <p:nvPr/>
        </p:nvSpPr>
        <p:spPr>
          <a:xfrm>
            <a:off x="5829706" y="3867530"/>
            <a:ext cx="5522232" cy="18312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00">
                <a:solidFill>
                  <a:srgbClr val="90ECF4"/>
                </a:solidFill>
                <a:latin typeface="Times New Roman"/>
                <a:ea typeface="Times New Roman"/>
                <a:cs typeface="Times New Roman"/>
                <a:sym typeface="Times New Roman"/>
              </a:rPr>
              <a:t>      </a:t>
            </a:r>
            <a:r>
              <a:rPr b="1" lang="en-US" sz="1900">
                <a:solidFill>
                  <a:srgbClr val="DBA8A0"/>
                </a:solidFill>
                <a:latin typeface="Times New Roman"/>
                <a:ea typeface="Times New Roman"/>
                <a:cs typeface="Times New Roman"/>
                <a:sym typeface="Times New Roman"/>
              </a:rPr>
              <a:t>Advantages:</a:t>
            </a:r>
            <a:endParaRPr b="1" sz="1800">
              <a:solidFill>
                <a:srgbClr val="DBA8A0"/>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a:p>
            <a:pPr indent="-285750" lvl="0" marL="285750" marR="0" rtl="0" algn="l">
              <a:spcBef>
                <a:spcPts val="0"/>
              </a:spcBef>
              <a:spcAft>
                <a:spcPts val="0"/>
              </a:spcAft>
              <a:buClr>
                <a:schemeClr val="lt1"/>
              </a:buClr>
              <a:buSzPts val="1900"/>
              <a:buFont typeface="Arial"/>
              <a:buChar char="•"/>
            </a:pPr>
            <a:r>
              <a:rPr lang="en-US" sz="1900">
                <a:solidFill>
                  <a:schemeClr val="lt1"/>
                </a:solidFill>
                <a:latin typeface="Times New Roman"/>
                <a:ea typeface="Times New Roman"/>
                <a:cs typeface="Times New Roman"/>
                <a:sym typeface="Times New Roman"/>
              </a:rPr>
              <a:t>It is considered a good method and almost devoid of problems.</a:t>
            </a:r>
            <a:endParaRPr/>
          </a:p>
          <a:p>
            <a:pPr indent="-165100" lvl="0" marL="285750" marR="0" rtl="0" algn="l">
              <a:spcBef>
                <a:spcPts val="0"/>
              </a:spcBef>
              <a:spcAft>
                <a:spcPts val="0"/>
              </a:spcAft>
              <a:buClr>
                <a:schemeClr val="lt1"/>
              </a:buClr>
              <a:buSzPts val="1900"/>
              <a:buFont typeface="Arial"/>
              <a:buNone/>
            </a:pPr>
            <a:r>
              <a:t/>
            </a:r>
            <a:endParaRPr sz="1900">
              <a:solidFill>
                <a:schemeClr val="lt1"/>
              </a:solidFill>
              <a:latin typeface="Times New Roman"/>
              <a:ea typeface="Times New Roman"/>
              <a:cs typeface="Times New Roman"/>
              <a:sym typeface="Times New Roman"/>
            </a:endParaRPr>
          </a:p>
          <a:p>
            <a:pPr indent="-285750" lvl="0" marL="285750" marR="0" rtl="0" algn="l">
              <a:spcBef>
                <a:spcPts val="0"/>
              </a:spcBef>
              <a:spcAft>
                <a:spcPts val="0"/>
              </a:spcAft>
              <a:buClr>
                <a:schemeClr val="lt1"/>
              </a:buClr>
              <a:buSzPts val="1900"/>
              <a:buFont typeface="Arial"/>
              <a:buChar char="•"/>
            </a:pPr>
            <a:r>
              <a:rPr lang="en-US" sz="1900">
                <a:solidFill>
                  <a:schemeClr val="lt1"/>
                </a:solidFill>
                <a:latin typeface="Times New Roman"/>
                <a:ea typeface="Times New Roman"/>
                <a:cs typeface="Times New Roman"/>
                <a:sym typeface="Times New Roman"/>
              </a:rPr>
              <a:t>Mostly provides accurate results</a:t>
            </a:r>
            <a:endParaRPr/>
          </a:p>
        </p:txBody>
      </p:sp>
      <p:pic>
        <p:nvPicPr>
          <p:cNvPr descr="Thought bubble with solid fill" id="430" name="Google Shape;430;p30"/>
          <p:cNvPicPr preferRelativeResize="0"/>
          <p:nvPr/>
        </p:nvPicPr>
        <p:blipFill rotWithShape="1">
          <a:blip r:embed="rId4">
            <a:alphaModFix/>
          </a:blip>
          <a:srcRect b="0" l="0" r="0" t="0"/>
          <a:stretch/>
        </p:blipFill>
        <p:spPr>
          <a:xfrm>
            <a:off x="3963821" y="-163862"/>
            <a:ext cx="1521651" cy="1521651"/>
          </a:xfrm>
          <a:custGeom>
            <a:rect b="b" l="l" r="r" t="t"/>
            <a:pathLst>
              <a:path extrusionOk="0" h="2435676" w="2434045">
                <a:moveTo>
                  <a:pt x="0" y="0"/>
                </a:moveTo>
                <a:lnTo>
                  <a:pt x="2434045" y="0"/>
                </a:lnTo>
                <a:lnTo>
                  <a:pt x="2434045" y="2435676"/>
                </a:lnTo>
                <a:lnTo>
                  <a:pt x="0" y="2435676"/>
                </a:ln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1600"/>
                                        <p:tgtEl>
                                          <p:spTgt spid="430"/>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ntr" presetID="2" presetSubtype="2">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1800"/>
                                        <p:tgtEl>
                                          <p:spTgt spid="426"/>
                                        </p:tgtEl>
                                        <p:attrNameLst>
                                          <p:attrName>ppt_x</p:attrName>
                                        </p:attrNameLst>
                                      </p:cBhvr>
                                      <p:tavLst>
                                        <p:tav fmla="" tm="0">
                                          <p:val>
                                            <p:strVal val="#ppt_x+1"/>
                                          </p:val>
                                        </p:tav>
                                        <p:tav fmla="" tm="100000">
                                          <p:val>
                                            <p:strVal val="#ppt_x"/>
                                          </p:val>
                                        </p:tav>
                                      </p:tavLst>
                                    </p:anim>
                                  </p:childTnLst>
                                </p:cTn>
                              </p:par>
                            </p:childTnLst>
                          </p:cTn>
                        </p:par>
                        <p:par>
                          <p:cTn fill="hold">
                            <p:stCondLst>
                              <p:cond delay="3400"/>
                            </p:stCondLst>
                            <p:childTnLst>
                              <p:par>
                                <p:cTn fill="hold" nodeType="after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par>
                          <p:cTn fill="hold">
                            <p:stCondLst>
                              <p:cond delay="4400"/>
                            </p:stCondLst>
                            <p:childTnLst>
                              <p:par>
                                <p:cTn fill="hold" nodeType="afterEffect" presetClass="entr" presetID="10" presetSubtype="0">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animEffect filter="fade" transition="in">
                                      <p:cBhvr>
                                        <p:cTn dur="1000"/>
                                        <p:tgtEl>
                                          <p:spTgt spid="427">
                                            <p:txEl>
                                              <p:pRg end="0" st="0"/>
                                            </p:txEl>
                                          </p:spTgt>
                                        </p:tgtEl>
                                      </p:cBhvr>
                                    </p:animEffect>
                                  </p:childTnLst>
                                </p:cTn>
                              </p:par>
                            </p:childTnLst>
                          </p:cTn>
                        </p:par>
                        <p:par>
                          <p:cTn fill="hold">
                            <p:stCondLst>
                              <p:cond delay="5400"/>
                            </p:stCondLst>
                            <p:childTnLst>
                              <p:par>
                                <p:cTn fill="hold" nodeType="afterEffect" presetClass="entr" presetID="10" presetSubtype="0">
                                  <p:stCondLst>
                                    <p:cond delay="0"/>
                                  </p:stCondLst>
                                  <p:childTnLst>
                                    <p:set>
                                      <p:cBhvr>
                                        <p:cTn dur="1" fill="hold">
                                          <p:stCondLst>
                                            <p:cond delay="0"/>
                                          </p:stCondLst>
                                        </p:cTn>
                                        <p:tgtEl>
                                          <p:spTgt spid="427">
                                            <p:txEl>
                                              <p:pRg end="1" st="1"/>
                                            </p:txEl>
                                          </p:spTgt>
                                        </p:tgtEl>
                                        <p:attrNameLst>
                                          <p:attrName>style.visibility</p:attrName>
                                        </p:attrNameLst>
                                      </p:cBhvr>
                                      <p:to>
                                        <p:strVal val="visible"/>
                                      </p:to>
                                    </p:set>
                                    <p:animEffect filter="fade" transition="in">
                                      <p:cBhvr>
                                        <p:cTn dur="1000"/>
                                        <p:tgtEl>
                                          <p:spTgt spid="427">
                                            <p:txEl>
                                              <p:pRg end="1" st="1"/>
                                            </p:txEl>
                                          </p:spTgt>
                                        </p:tgtEl>
                                      </p:cBhvr>
                                    </p:animEffect>
                                  </p:childTnLst>
                                </p:cTn>
                              </p:par>
                            </p:childTnLst>
                          </p:cTn>
                        </p:par>
                        <p:par>
                          <p:cTn fill="hold">
                            <p:stCondLst>
                              <p:cond delay="6400"/>
                            </p:stCondLst>
                            <p:childTnLst>
                              <p:par>
                                <p:cTn fill="hold" nodeType="afterEffect" presetClass="entr" presetID="10" presetSubtype="0">
                                  <p:stCondLst>
                                    <p:cond delay="0"/>
                                  </p:stCondLst>
                                  <p:childTnLst>
                                    <p:set>
                                      <p:cBhvr>
                                        <p:cTn dur="1" fill="hold">
                                          <p:stCondLst>
                                            <p:cond delay="0"/>
                                          </p:stCondLst>
                                        </p:cTn>
                                        <p:tgtEl>
                                          <p:spTgt spid="427">
                                            <p:txEl>
                                              <p:pRg end="2" st="2"/>
                                            </p:txEl>
                                          </p:spTgt>
                                        </p:tgtEl>
                                        <p:attrNameLst>
                                          <p:attrName>style.visibility</p:attrName>
                                        </p:attrNameLst>
                                      </p:cBhvr>
                                      <p:to>
                                        <p:strVal val="visible"/>
                                      </p:to>
                                    </p:set>
                                    <p:animEffect filter="fade" transition="in">
                                      <p:cBhvr>
                                        <p:cTn dur="1000"/>
                                        <p:tgtEl>
                                          <p:spTgt spid="427">
                                            <p:txEl>
                                              <p:pRg end="2" st="2"/>
                                            </p:txEl>
                                          </p:spTgt>
                                        </p:tgtEl>
                                      </p:cBhvr>
                                    </p:animEffect>
                                  </p:childTnLst>
                                </p:cTn>
                              </p:par>
                            </p:childTnLst>
                          </p:cTn>
                        </p:par>
                        <p:par>
                          <p:cTn fill="hold">
                            <p:stCondLst>
                              <p:cond delay="7400"/>
                            </p:stCondLst>
                            <p:childTnLst>
                              <p:par>
                                <p:cTn fill="hold" nodeType="afterEffect" presetClass="entr" presetID="10" presetSubtype="0">
                                  <p:stCondLst>
                                    <p:cond delay="0"/>
                                  </p:stCondLst>
                                  <p:childTnLst>
                                    <p:set>
                                      <p:cBhvr>
                                        <p:cTn dur="1" fill="hold">
                                          <p:stCondLst>
                                            <p:cond delay="0"/>
                                          </p:stCondLst>
                                        </p:cTn>
                                        <p:tgtEl>
                                          <p:spTgt spid="427">
                                            <p:txEl>
                                              <p:pRg end="3" st="3"/>
                                            </p:txEl>
                                          </p:spTgt>
                                        </p:tgtEl>
                                        <p:attrNameLst>
                                          <p:attrName>style.visibility</p:attrName>
                                        </p:attrNameLst>
                                      </p:cBhvr>
                                      <p:to>
                                        <p:strVal val="visible"/>
                                      </p:to>
                                    </p:set>
                                    <p:animEffect filter="fade" transition="in">
                                      <p:cBhvr>
                                        <p:cTn dur="1000"/>
                                        <p:tgtEl>
                                          <p:spTgt spid="427">
                                            <p:txEl>
                                              <p:pRg end="3" st="3"/>
                                            </p:txEl>
                                          </p:spTgt>
                                        </p:tgtEl>
                                      </p:cBhvr>
                                    </p:animEffect>
                                  </p:childTnLst>
                                </p:cTn>
                              </p:par>
                            </p:childTnLst>
                          </p:cTn>
                        </p:par>
                        <p:par>
                          <p:cTn fill="hold">
                            <p:stCondLst>
                              <p:cond delay="8400"/>
                            </p:stCondLst>
                            <p:childTnLst>
                              <p:par>
                                <p:cTn fill="hold" nodeType="afterEffect" presetClass="entr" presetID="10" presetSubtype="0">
                                  <p:stCondLst>
                                    <p:cond delay="0"/>
                                  </p:stCondLst>
                                  <p:childTnLst>
                                    <p:set>
                                      <p:cBhvr>
                                        <p:cTn dur="1" fill="hold">
                                          <p:stCondLst>
                                            <p:cond delay="0"/>
                                          </p:stCondLst>
                                        </p:cTn>
                                        <p:tgtEl>
                                          <p:spTgt spid="427">
                                            <p:txEl>
                                              <p:pRg end="4" st="4"/>
                                            </p:txEl>
                                          </p:spTgt>
                                        </p:tgtEl>
                                        <p:attrNameLst>
                                          <p:attrName>style.visibility</p:attrName>
                                        </p:attrNameLst>
                                      </p:cBhvr>
                                      <p:to>
                                        <p:strVal val="visible"/>
                                      </p:to>
                                    </p:set>
                                    <p:animEffect filter="fade" transition="in">
                                      <p:cBhvr>
                                        <p:cTn dur="1000"/>
                                        <p:tgtEl>
                                          <p:spTgt spid="427">
                                            <p:txEl>
                                              <p:pRg end="4" st="4"/>
                                            </p:txEl>
                                          </p:spTgt>
                                        </p:tgtEl>
                                      </p:cBhvr>
                                    </p:animEffect>
                                  </p:childTnLst>
                                </p:cTn>
                              </p:par>
                            </p:childTnLst>
                          </p:cTn>
                        </p:par>
                        <p:par>
                          <p:cTn fill="hold">
                            <p:stCondLst>
                              <p:cond delay="9400"/>
                            </p:stCondLst>
                            <p:childTnLst>
                              <p:par>
                                <p:cTn fill="hold" nodeType="after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1000"/>
                                        <p:tgtEl>
                                          <p:spTgt spid="429">
                                            <p:txEl>
                                              <p:pRg end="0" st="0"/>
                                            </p:txEl>
                                          </p:spTgt>
                                        </p:tgtEl>
                                      </p:cBhvr>
                                    </p:animEffect>
                                  </p:childTnLst>
                                </p:cTn>
                              </p:par>
                            </p:childTnLst>
                          </p:cTn>
                        </p:par>
                        <p:par>
                          <p:cTn fill="hold">
                            <p:stCondLst>
                              <p:cond delay="10400"/>
                            </p:stCondLst>
                            <p:childTnLst>
                              <p:par>
                                <p:cTn fill="hold" nodeType="after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1000"/>
                                        <p:tgtEl>
                                          <p:spTgt spid="429">
                                            <p:txEl>
                                              <p:pRg end="1" st="1"/>
                                            </p:txEl>
                                          </p:spTgt>
                                        </p:tgtEl>
                                      </p:cBhvr>
                                    </p:animEffect>
                                  </p:childTnLst>
                                </p:cTn>
                              </p:par>
                            </p:childTnLst>
                          </p:cTn>
                        </p:par>
                        <p:par>
                          <p:cTn fill="hold">
                            <p:stCondLst>
                              <p:cond delay="11400"/>
                            </p:stCondLst>
                            <p:childTnLst>
                              <p:par>
                                <p:cTn fill="hold" nodeType="afterEffect" presetClass="entr" presetID="10"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animEffect filter="fade" transition="in">
                                      <p:cBhvr>
                                        <p:cTn dur="1000"/>
                                        <p:tgtEl>
                                          <p:spTgt spid="429">
                                            <p:txEl>
                                              <p:pRg end="2" st="2"/>
                                            </p:txEl>
                                          </p:spTgt>
                                        </p:tgtEl>
                                      </p:cBhvr>
                                    </p:animEffect>
                                  </p:childTnLst>
                                </p:cTn>
                              </p:par>
                            </p:childTnLst>
                          </p:cTn>
                        </p:par>
                        <p:par>
                          <p:cTn fill="hold">
                            <p:stCondLst>
                              <p:cond delay="12400"/>
                            </p:stCondLst>
                            <p:childTnLst>
                              <p:par>
                                <p:cTn fill="hold" nodeType="afterEffect" presetClass="entr" presetID="10"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animEffect filter="fade" transition="in">
                                      <p:cBhvr>
                                        <p:cTn dur="1000"/>
                                        <p:tgtEl>
                                          <p:spTgt spid="429">
                                            <p:txEl>
                                              <p:pRg end="3" st="3"/>
                                            </p:txEl>
                                          </p:spTgt>
                                        </p:tgtEl>
                                      </p:cBhvr>
                                    </p:animEffect>
                                  </p:childTnLst>
                                </p:cTn>
                              </p:par>
                            </p:childTnLst>
                          </p:cTn>
                        </p:par>
                        <p:par>
                          <p:cTn fill="hold">
                            <p:stCondLst>
                              <p:cond delay="13400"/>
                            </p:stCondLst>
                            <p:childTnLst>
                              <p:par>
                                <p:cTn fill="hold" nodeType="afterEffect" presetClass="entr" presetID="10"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animEffect filter="fade" transition="in">
                                      <p:cBhvr>
                                        <p:cTn dur="1000"/>
                                        <p:tgtEl>
                                          <p:spTgt spid="4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1"/>
          <p:cNvSpPr txBox="1"/>
          <p:nvPr/>
        </p:nvSpPr>
        <p:spPr>
          <a:xfrm>
            <a:off x="613190" y="663214"/>
            <a:ext cx="10960200" cy="3063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90ECF4"/>
              </a:buClr>
              <a:buSzPts val="2400"/>
              <a:buFont typeface="Noto Sans Symbols"/>
              <a:buChar char="⮚"/>
            </a:pPr>
            <a:r>
              <a:rPr b="1" lang="en-US" sz="2400">
                <a:solidFill>
                  <a:srgbClr val="90ECF4"/>
                </a:solidFill>
                <a:latin typeface="Times New Roman"/>
                <a:ea typeface="Times New Roman"/>
                <a:cs typeface="Times New Roman"/>
                <a:sym typeface="Times New Roman"/>
              </a:rPr>
              <a:t>Least Response Time Load Balancing Technique:</a:t>
            </a:r>
            <a:endParaRPr/>
          </a:p>
          <a:p>
            <a:pPr indent="-215900" lvl="0" marL="342900" marR="0" rtl="0" algn="l">
              <a:spcBef>
                <a:spcPts val="0"/>
              </a:spcBef>
              <a:spcAft>
                <a:spcPts val="0"/>
              </a:spcAft>
              <a:buClr>
                <a:schemeClr val="lt1"/>
              </a:buClr>
              <a:buSzPts val="2000"/>
              <a:buFont typeface="Noto Sans Symbols"/>
              <a:buNone/>
            </a:pPr>
            <a:r>
              <a:t/>
            </a:r>
            <a:endParaRPr b="1" sz="2000">
              <a:solidFill>
                <a:srgbClr val="90ECF4"/>
              </a:solidFill>
              <a:latin typeface="Times New Roman"/>
              <a:ea typeface="Times New Roman"/>
              <a:cs typeface="Times New Roman"/>
              <a:sym typeface="Times New Roman"/>
            </a:endParaRPr>
          </a:p>
          <a:p>
            <a:pPr indent="-346075" lvl="1" marL="914400" rtl="0" algn="l">
              <a:spcBef>
                <a:spcPts val="0"/>
              </a:spcBef>
              <a:spcAft>
                <a:spcPts val="0"/>
              </a:spcAft>
              <a:buClr>
                <a:schemeClr val="lt1"/>
              </a:buClr>
              <a:buSzPts val="1850"/>
              <a:buChar char="•"/>
            </a:pPr>
            <a:r>
              <a:rPr lang="en-US" sz="1850">
                <a:solidFill>
                  <a:schemeClr val="lt1"/>
                </a:solidFill>
                <a:latin typeface="Times New Roman"/>
                <a:ea typeface="Times New Roman"/>
                <a:cs typeface="Times New Roman"/>
                <a:sym typeface="Times New Roman"/>
              </a:rPr>
              <a:t>Sends fresh queries to the server that currently has the quickest response time or latency.</a:t>
            </a:r>
            <a:endParaRPr sz="185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50">
              <a:solidFill>
                <a:schemeClr val="lt1"/>
              </a:solidFill>
              <a:latin typeface="Times New Roman"/>
              <a:ea typeface="Times New Roman"/>
              <a:cs typeface="Times New Roman"/>
              <a:sym typeface="Times New Roman"/>
            </a:endParaRPr>
          </a:p>
          <a:p>
            <a:pPr indent="-346075" lvl="1" marL="914400" rtl="0" algn="l">
              <a:spcBef>
                <a:spcPts val="0"/>
              </a:spcBef>
              <a:spcAft>
                <a:spcPts val="0"/>
              </a:spcAft>
              <a:buClr>
                <a:schemeClr val="lt1"/>
              </a:buClr>
              <a:buSzPts val="1850"/>
              <a:buChar char="•"/>
            </a:pPr>
            <a:r>
              <a:rPr lang="en-US" sz="1850">
                <a:solidFill>
                  <a:schemeClr val="lt1"/>
                </a:solidFill>
                <a:latin typeface="Times New Roman"/>
                <a:ea typeface="Times New Roman"/>
                <a:cs typeface="Times New Roman"/>
                <a:sym typeface="Times New Roman"/>
              </a:rPr>
              <a:t>Sending traffic to the server that can handle requests the quickest is the rationale behind this strategy.</a:t>
            </a:r>
            <a:endParaRPr sz="185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50">
              <a:solidFill>
                <a:schemeClr val="lt1"/>
              </a:solidFill>
              <a:latin typeface="Times New Roman"/>
              <a:ea typeface="Times New Roman"/>
              <a:cs typeface="Times New Roman"/>
              <a:sym typeface="Times New Roman"/>
            </a:endParaRPr>
          </a:p>
          <a:p>
            <a:pPr indent="-346075" lvl="1" marL="914400" marR="0" rtl="0" algn="l">
              <a:spcBef>
                <a:spcPts val="0"/>
              </a:spcBef>
              <a:spcAft>
                <a:spcPts val="0"/>
              </a:spcAft>
              <a:buClr>
                <a:schemeClr val="lt1"/>
              </a:buClr>
              <a:buSzPts val="1850"/>
              <a:buFont typeface="Times New Roman"/>
              <a:buChar char="•"/>
            </a:pPr>
            <a:r>
              <a:rPr lang="en-US" sz="1850">
                <a:solidFill>
                  <a:schemeClr val="lt1"/>
                </a:solidFill>
                <a:latin typeface="Times New Roman"/>
                <a:ea typeface="Times New Roman"/>
                <a:cs typeface="Times New Roman"/>
                <a:sym typeface="Times New Roman"/>
              </a:rPr>
              <a:t>The server that responds to requests the fastest is selected to handle the subsequent request after being observed.</a:t>
            </a:r>
            <a:endParaRPr sz="1850">
              <a:solidFill>
                <a:schemeClr val="lt1"/>
              </a:solidFill>
              <a:latin typeface="Times New Roman"/>
              <a:ea typeface="Times New Roman"/>
              <a:cs typeface="Times New Roman"/>
              <a:sym typeface="Times New Roman"/>
            </a:endParaRPr>
          </a:p>
          <a:p>
            <a:pPr indent="0" lvl="1" marL="457200" marR="0" rtl="0" algn="l">
              <a:spcBef>
                <a:spcPts val="0"/>
              </a:spcBef>
              <a:spcAft>
                <a:spcPts val="0"/>
              </a:spcAft>
              <a:buNone/>
            </a:pPr>
            <a:r>
              <a:t/>
            </a:r>
            <a:endParaRPr b="0" i="0" sz="2000" u="none" cap="none" strike="noStrike">
              <a:solidFill>
                <a:srgbClr val="D1D5DB"/>
              </a:solidFill>
              <a:latin typeface="Times New Roman"/>
              <a:ea typeface="Times New Roman"/>
              <a:cs typeface="Times New Roman"/>
              <a:sym typeface="Times New Roman"/>
            </a:endParaRPr>
          </a:p>
          <a:p>
            <a:pPr indent="0" lvl="1" marL="457200" marR="0" rtl="0" algn="l">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a:t>
            </a:r>
            <a:endParaRPr/>
          </a:p>
        </p:txBody>
      </p:sp>
      <p:sp>
        <p:nvSpPr>
          <p:cNvPr id="436" name="Google Shape;436;p31"/>
          <p:cNvSpPr txBox="1"/>
          <p:nvPr/>
        </p:nvSpPr>
        <p:spPr>
          <a:xfrm>
            <a:off x="6931380" y="3548153"/>
            <a:ext cx="4796700" cy="241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91EDF5"/>
                </a:solidFill>
                <a:latin typeface="Times New Roman"/>
                <a:ea typeface="Times New Roman"/>
                <a:cs typeface="Times New Roman"/>
                <a:sym typeface="Times New Roman"/>
              </a:rPr>
              <a:t>            </a:t>
            </a:r>
            <a:r>
              <a:rPr lang="en-US" sz="2000">
                <a:solidFill>
                  <a:srgbClr val="DBA8A0"/>
                </a:solidFill>
                <a:latin typeface="Times New Roman"/>
                <a:ea typeface="Times New Roman"/>
                <a:cs typeface="Times New Roman"/>
                <a:sym typeface="Times New Roman"/>
              </a:rPr>
              <a:t> </a:t>
            </a:r>
            <a:r>
              <a:rPr lang="en-US" sz="2000">
                <a:solidFill>
                  <a:srgbClr val="DBA8A0"/>
                </a:solidFill>
                <a:latin typeface="Times New Roman"/>
                <a:ea typeface="Times New Roman"/>
                <a:cs typeface="Times New Roman"/>
                <a:sym typeface="Times New Roman"/>
              </a:rPr>
              <a:t>Advantages:</a:t>
            </a:r>
            <a:r>
              <a:rPr lang="en-US" sz="2000">
                <a:solidFill>
                  <a:srgbClr val="DBA8A0"/>
                </a:solidFill>
                <a:latin typeface="Times New Roman"/>
                <a:ea typeface="Times New Roman"/>
                <a:cs typeface="Times New Roman"/>
                <a:sym typeface="Times New Roman"/>
              </a:rPr>
              <a:t>​</a:t>
            </a:r>
            <a:endParaRPr/>
          </a:p>
          <a:p>
            <a:pPr indent="0" lvl="0" marL="0" marR="0" rtl="0" algn="l">
              <a:spcBef>
                <a:spcPts val="0"/>
              </a:spcBef>
              <a:spcAft>
                <a:spcPts val="0"/>
              </a:spcAft>
              <a:buNone/>
            </a:pPr>
            <a:r>
              <a:rPr lang="en-US" sz="2000">
                <a:solidFill>
                  <a:srgbClr val="91EDF5"/>
                </a:solidFill>
                <a:latin typeface="Times New Roman"/>
                <a:ea typeface="Times New Roman"/>
                <a:cs typeface="Times New Roman"/>
                <a:sym typeface="Times New Roman"/>
              </a:rPr>
              <a:t>​</a:t>
            </a:r>
            <a:endParaRPr/>
          </a:p>
          <a:p>
            <a:pPr indent="-342900" lvl="1" marL="800100" marR="0" rtl="0" algn="l">
              <a:spcBef>
                <a:spcPts val="0"/>
              </a:spcBef>
              <a:spcAft>
                <a:spcPts val="0"/>
              </a:spcAft>
              <a:buClr>
                <a:srgbClr val="FFFFFF"/>
              </a:buClr>
              <a:buSzPts val="1850"/>
              <a:buFont typeface="Times New Roman"/>
              <a:buChar char="•"/>
            </a:pPr>
            <a:r>
              <a:rPr b="0" i="0" lang="en-US" sz="1850" u="none" cap="none" strike="noStrike">
                <a:solidFill>
                  <a:srgbClr val="FFFFFF"/>
                </a:solidFill>
                <a:latin typeface="Times New Roman"/>
                <a:ea typeface="Times New Roman"/>
                <a:cs typeface="Times New Roman"/>
                <a:sym typeface="Times New Roman"/>
              </a:rPr>
              <a:t>The least response time load balancing technique increases the availability time of servers.​</a:t>
            </a:r>
            <a:endParaRPr/>
          </a:p>
          <a:p>
            <a:pPr indent="-225425" lvl="1" marL="800100" marR="0" rtl="0" algn="l">
              <a:spcBef>
                <a:spcPts val="0"/>
              </a:spcBef>
              <a:spcAft>
                <a:spcPts val="0"/>
              </a:spcAft>
              <a:buClr>
                <a:schemeClr val="lt1"/>
              </a:buClr>
              <a:buSzPts val="1850"/>
              <a:buFont typeface="Gill Sans"/>
              <a:buNone/>
            </a:pPr>
            <a:r>
              <a:t/>
            </a:r>
            <a:endParaRPr b="0" i="0" sz="1850" u="none" cap="none" strike="noStrike">
              <a:solidFill>
                <a:srgbClr val="FFFFFF"/>
              </a:solidFill>
              <a:latin typeface="Times New Roman"/>
              <a:ea typeface="Times New Roman"/>
              <a:cs typeface="Times New Roman"/>
              <a:sym typeface="Times New Roman"/>
            </a:endParaRPr>
          </a:p>
          <a:p>
            <a:pPr indent="-342900" lvl="1" marL="800100" marR="0" rtl="0" algn="l">
              <a:spcBef>
                <a:spcPts val="0"/>
              </a:spcBef>
              <a:spcAft>
                <a:spcPts val="0"/>
              </a:spcAft>
              <a:buClr>
                <a:srgbClr val="FFFFFF"/>
              </a:buClr>
              <a:buSzPts val="1850"/>
              <a:buFont typeface="Times New Roman"/>
              <a:buChar char="•"/>
            </a:pPr>
            <a:r>
              <a:rPr b="0" i="0" lang="en-US" sz="1850" u="none" cap="none" strike="noStrike">
                <a:solidFill>
                  <a:srgbClr val="FFFFFF"/>
                </a:solidFill>
                <a:latin typeface="Times New Roman"/>
                <a:ea typeface="Times New Roman"/>
                <a:cs typeface="Times New Roman"/>
                <a:sym typeface="Times New Roman"/>
              </a:rPr>
              <a:t>It assigns new requests evenly to each server to prevent overloading</a:t>
            </a:r>
            <a:endParaRPr b="0" i="0" sz="1850" u="none" cap="none" strike="noStrike">
              <a:solidFill>
                <a:schemeClr val="lt1"/>
              </a:solidFill>
              <a:latin typeface="Gill Sans"/>
              <a:ea typeface="Gill Sans"/>
              <a:cs typeface="Gill Sans"/>
              <a:sym typeface="Gill Sans"/>
            </a:endParaRPr>
          </a:p>
        </p:txBody>
      </p:sp>
      <p:pic>
        <p:nvPicPr>
          <p:cNvPr descr="Sensors | Free Full-Text | Experimental Setup for Investigating the  Efficient Load Balancing Algorithms on Virtual Cloud" id="437" name="Google Shape;437;p31"/>
          <p:cNvPicPr preferRelativeResize="0"/>
          <p:nvPr/>
        </p:nvPicPr>
        <p:blipFill rotWithShape="1">
          <a:blip r:embed="rId3">
            <a:alphaModFix/>
          </a:blip>
          <a:srcRect b="0" l="0" r="0" t="0"/>
          <a:stretch/>
        </p:blipFill>
        <p:spPr>
          <a:xfrm>
            <a:off x="944480" y="3277706"/>
            <a:ext cx="5721000" cy="2839200"/>
          </a:xfrm>
          <a:prstGeom prst="roundRect">
            <a:avLst>
              <a:gd fmla="val 16667" name="adj"/>
            </a:avLst>
          </a:prstGeom>
          <a:noFill/>
          <a:ln>
            <a:noFill/>
          </a:ln>
          <a:effectLst>
            <a:outerShdw blurRad="285750" rotWithShape="0" algn="bl" dir="5400000" dist="19050">
              <a:schemeClr val="lt1">
                <a:alpha val="50000"/>
              </a:schemeClr>
            </a:outerShdw>
          </a:effectLst>
        </p:spPr>
      </p:pic>
      <p:grpSp>
        <p:nvGrpSpPr>
          <p:cNvPr id="438" name="Google Shape;438;p31"/>
          <p:cNvGrpSpPr/>
          <p:nvPr/>
        </p:nvGrpSpPr>
        <p:grpSpPr>
          <a:xfrm>
            <a:off x="10396244" y="-121171"/>
            <a:ext cx="1795754" cy="1868164"/>
            <a:chOff x="5008644" y="2170786"/>
            <a:chExt cx="1795754" cy="1868164"/>
          </a:xfrm>
        </p:grpSpPr>
        <p:sp>
          <p:nvSpPr>
            <p:cNvPr id="439" name="Google Shape;439;p31"/>
            <p:cNvSpPr/>
            <p:nvPr/>
          </p:nvSpPr>
          <p:spPr>
            <a:xfrm rot="1800000">
              <a:off x="5463135" y="2432482"/>
              <a:ext cx="1242173" cy="729202"/>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4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40" name="Google Shape;440;p31"/>
            <p:cNvSpPr/>
            <p:nvPr/>
          </p:nvSpPr>
          <p:spPr>
            <a:xfrm rot="1799999">
              <a:off x="5236793" y="2566400"/>
              <a:ext cx="611884" cy="1076550"/>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40000"/>
                  </a:srgbClr>
                </a:gs>
              </a:gsLst>
              <a:lin ang="1980004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41" name="Google Shape;441;p31"/>
            <p:cNvSpPr/>
            <p:nvPr/>
          </p:nvSpPr>
          <p:spPr>
            <a:xfrm rot="1799999">
              <a:off x="5765469" y="2876944"/>
              <a:ext cx="630288" cy="1076550"/>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90F4D4">
                    <a:alpha val="60000"/>
                  </a:srgbClr>
                </a:gs>
              </a:gsLst>
              <a:lin ang="1800004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1000"/>
                                        <p:tgtEl>
                                          <p:spTgt spid="43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1000"/>
                                        <p:tgtEl>
                                          <p:spTgt spid="437"/>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700"/>
                                        <p:tgtEl>
                                          <p:spTgt spid="435">
                                            <p:txEl>
                                              <p:pRg end="0" st="0"/>
                                            </p:txEl>
                                          </p:spTgt>
                                        </p:tgtEl>
                                      </p:cBhvr>
                                    </p:animEffec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700"/>
                                        <p:tgtEl>
                                          <p:spTgt spid="435">
                                            <p:txEl>
                                              <p:pRg end="1" st="1"/>
                                            </p:txEl>
                                          </p:spTgt>
                                        </p:tgtEl>
                                      </p:cBhvr>
                                    </p:animEffect>
                                  </p:childTnLst>
                                </p:cTn>
                              </p:par>
                            </p:childTnLst>
                          </p:cTn>
                        </p:par>
                        <p:par>
                          <p:cTn fill="hold">
                            <p:stCondLst>
                              <p:cond delay="3400"/>
                            </p:stCondLst>
                            <p:childTnLst>
                              <p:par>
                                <p:cTn fill="hold" nodeType="afterEffect" presetClass="entr" presetID="10"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animEffect filter="fade" transition="in">
                                      <p:cBhvr>
                                        <p:cTn dur="700"/>
                                        <p:tgtEl>
                                          <p:spTgt spid="435">
                                            <p:txEl>
                                              <p:pRg end="2" st="2"/>
                                            </p:txEl>
                                          </p:spTgt>
                                        </p:tgtEl>
                                      </p:cBhvr>
                                    </p:animEffect>
                                  </p:childTnLst>
                                </p:cTn>
                              </p:par>
                            </p:childTnLst>
                          </p:cTn>
                        </p:par>
                        <p:par>
                          <p:cTn fill="hold">
                            <p:stCondLst>
                              <p:cond delay="4100"/>
                            </p:stCondLst>
                            <p:childTnLst>
                              <p:par>
                                <p:cTn fill="hold" nodeType="afterEffect" presetClass="entr" presetID="10" presetSubtype="0">
                                  <p:stCondLst>
                                    <p:cond delay="0"/>
                                  </p:stCondLst>
                                  <p:childTnLst>
                                    <p:set>
                                      <p:cBhvr>
                                        <p:cTn dur="1" fill="hold">
                                          <p:stCondLst>
                                            <p:cond delay="0"/>
                                          </p:stCondLst>
                                        </p:cTn>
                                        <p:tgtEl>
                                          <p:spTgt spid="435">
                                            <p:txEl>
                                              <p:pRg end="3" st="3"/>
                                            </p:txEl>
                                          </p:spTgt>
                                        </p:tgtEl>
                                        <p:attrNameLst>
                                          <p:attrName>style.visibility</p:attrName>
                                        </p:attrNameLst>
                                      </p:cBhvr>
                                      <p:to>
                                        <p:strVal val="visible"/>
                                      </p:to>
                                    </p:set>
                                    <p:animEffect filter="fade" transition="in">
                                      <p:cBhvr>
                                        <p:cTn dur="700"/>
                                        <p:tgtEl>
                                          <p:spTgt spid="435">
                                            <p:txEl>
                                              <p:pRg end="3" st="3"/>
                                            </p:txEl>
                                          </p:spTgt>
                                        </p:tgtEl>
                                      </p:cBhvr>
                                    </p:animEffect>
                                  </p:childTnLst>
                                </p:cTn>
                              </p:par>
                            </p:childTnLst>
                          </p:cTn>
                        </p:par>
                        <p:par>
                          <p:cTn fill="hold">
                            <p:stCondLst>
                              <p:cond delay="4800"/>
                            </p:stCondLst>
                            <p:childTnLst>
                              <p:par>
                                <p:cTn fill="hold" nodeType="afterEffect" presetClass="entr" presetID="10" presetSubtype="0">
                                  <p:stCondLst>
                                    <p:cond delay="0"/>
                                  </p:stCondLst>
                                  <p:childTnLst>
                                    <p:set>
                                      <p:cBhvr>
                                        <p:cTn dur="1" fill="hold">
                                          <p:stCondLst>
                                            <p:cond delay="0"/>
                                          </p:stCondLst>
                                        </p:cTn>
                                        <p:tgtEl>
                                          <p:spTgt spid="435">
                                            <p:txEl>
                                              <p:pRg end="4" st="4"/>
                                            </p:txEl>
                                          </p:spTgt>
                                        </p:tgtEl>
                                        <p:attrNameLst>
                                          <p:attrName>style.visibility</p:attrName>
                                        </p:attrNameLst>
                                      </p:cBhvr>
                                      <p:to>
                                        <p:strVal val="visible"/>
                                      </p:to>
                                    </p:set>
                                    <p:animEffect filter="fade" transition="in">
                                      <p:cBhvr>
                                        <p:cTn dur="700"/>
                                        <p:tgtEl>
                                          <p:spTgt spid="435">
                                            <p:txEl>
                                              <p:pRg end="4" st="4"/>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35">
                                            <p:txEl>
                                              <p:pRg end="5" st="5"/>
                                            </p:txEl>
                                          </p:spTgt>
                                        </p:tgtEl>
                                        <p:attrNameLst>
                                          <p:attrName>style.visibility</p:attrName>
                                        </p:attrNameLst>
                                      </p:cBhvr>
                                      <p:to>
                                        <p:strVal val="visible"/>
                                      </p:to>
                                    </p:set>
                                    <p:animEffect filter="fade" transition="in">
                                      <p:cBhvr>
                                        <p:cTn dur="700"/>
                                        <p:tgtEl>
                                          <p:spTgt spid="435">
                                            <p:txEl>
                                              <p:pRg end="5" st="5"/>
                                            </p:txEl>
                                          </p:spTgt>
                                        </p:tgtEl>
                                      </p:cBhvr>
                                    </p:animEffect>
                                  </p:childTnLst>
                                </p:cTn>
                              </p:par>
                            </p:childTnLst>
                          </p:cTn>
                        </p:par>
                        <p:par>
                          <p:cTn fill="hold">
                            <p:stCondLst>
                              <p:cond delay="6200"/>
                            </p:stCondLst>
                            <p:childTnLst>
                              <p:par>
                                <p:cTn fill="hold" nodeType="afterEffect" presetClass="entr" presetID="10" presetSubtype="0">
                                  <p:stCondLst>
                                    <p:cond delay="0"/>
                                  </p:stCondLst>
                                  <p:childTnLst>
                                    <p:set>
                                      <p:cBhvr>
                                        <p:cTn dur="1" fill="hold">
                                          <p:stCondLst>
                                            <p:cond delay="0"/>
                                          </p:stCondLst>
                                        </p:cTn>
                                        <p:tgtEl>
                                          <p:spTgt spid="435">
                                            <p:txEl>
                                              <p:pRg end="6" st="6"/>
                                            </p:txEl>
                                          </p:spTgt>
                                        </p:tgtEl>
                                        <p:attrNameLst>
                                          <p:attrName>style.visibility</p:attrName>
                                        </p:attrNameLst>
                                      </p:cBhvr>
                                      <p:to>
                                        <p:strVal val="visible"/>
                                      </p:to>
                                    </p:set>
                                    <p:animEffect filter="fade" transition="in">
                                      <p:cBhvr>
                                        <p:cTn dur="700"/>
                                        <p:tgtEl>
                                          <p:spTgt spid="435">
                                            <p:txEl>
                                              <p:pRg end="6" st="6"/>
                                            </p:txEl>
                                          </p:spTgt>
                                        </p:tgtEl>
                                      </p:cBhvr>
                                    </p:animEffect>
                                  </p:childTnLst>
                                </p:cTn>
                              </p:par>
                            </p:childTnLst>
                          </p:cTn>
                        </p:par>
                        <p:par>
                          <p:cTn fill="hold">
                            <p:stCondLst>
                              <p:cond delay="6900"/>
                            </p:stCondLst>
                            <p:childTnLst>
                              <p:par>
                                <p:cTn fill="hold" nodeType="afterEffect" presetClass="entr" presetID="10" presetSubtype="0">
                                  <p:stCondLst>
                                    <p:cond delay="0"/>
                                  </p:stCondLst>
                                  <p:childTnLst>
                                    <p:set>
                                      <p:cBhvr>
                                        <p:cTn dur="1" fill="hold">
                                          <p:stCondLst>
                                            <p:cond delay="0"/>
                                          </p:stCondLst>
                                        </p:cTn>
                                        <p:tgtEl>
                                          <p:spTgt spid="435">
                                            <p:txEl>
                                              <p:pRg end="7" st="7"/>
                                            </p:txEl>
                                          </p:spTgt>
                                        </p:tgtEl>
                                        <p:attrNameLst>
                                          <p:attrName>style.visibility</p:attrName>
                                        </p:attrNameLst>
                                      </p:cBhvr>
                                      <p:to>
                                        <p:strVal val="visible"/>
                                      </p:to>
                                    </p:set>
                                    <p:animEffect filter="fade" transition="in">
                                      <p:cBhvr>
                                        <p:cTn dur="700"/>
                                        <p:tgtEl>
                                          <p:spTgt spid="435">
                                            <p:txEl>
                                              <p:pRg end="7" st="7"/>
                                            </p:txEl>
                                          </p:spTgt>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435">
                                            <p:txEl>
                                              <p:pRg end="8" st="8"/>
                                            </p:txEl>
                                          </p:spTgt>
                                        </p:tgtEl>
                                        <p:attrNameLst>
                                          <p:attrName>style.visibility</p:attrName>
                                        </p:attrNameLst>
                                      </p:cBhvr>
                                      <p:to>
                                        <p:strVal val="visible"/>
                                      </p:to>
                                    </p:set>
                                    <p:animEffect filter="fade" transition="in">
                                      <p:cBhvr>
                                        <p:cTn dur="700"/>
                                        <p:tgtEl>
                                          <p:spTgt spid="435">
                                            <p:txEl>
                                              <p:pRg end="8" st="8"/>
                                            </p:txEl>
                                          </p:spTgt>
                                        </p:tgtEl>
                                      </p:cBhvr>
                                    </p:animEffect>
                                  </p:childTnLst>
                                </p:cTn>
                              </p:par>
                            </p:childTnLst>
                          </p:cTn>
                        </p:par>
                        <p:par>
                          <p:cTn fill="hold">
                            <p:stCondLst>
                              <p:cond delay="8300"/>
                            </p:stCondLst>
                            <p:childTnLst>
                              <p:par>
                                <p:cTn fill="hold" nodeType="afterEffect" presetClass="entr" presetID="10"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animEffect filter="fade" transition="in">
                                      <p:cBhvr>
                                        <p:cTn dur="700"/>
                                        <p:tgtEl>
                                          <p:spTgt spid="436">
                                            <p:txEl>
                                              <p:pRg end="0" st="0"/>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animEffect filter="fade" transition="in">
                                      <p:cBhvr>
                                        <p:cTn dur="700"/>
                                        <p:tgtEl>
                                          <p:spTgt spid="436">
                                            <p:txEl>
                                              <p:pRg end="1" st="1"/>
                                            </p:txEl>
                                          </p:spTgt>
                                        </p:tgtEl>
                                      </p:cBhvr>
                                    </p:animEffect>
                                  </p:childTnLst>
                                </p:cTn>
                              </p:par>
                            </p:childTnLst>
                          </p:cTn>
                        </p:par>
                        <p:par>
                          <p:cTn fill="hold">
                            <p:stCondLst>
                              <p:cond delay="9700"/>
                            </p:stCondLst>
                            <p:childTnLst>
                              <p:par>
                                <p:cTn fill="hold" nodeType="afterEffect" presetClass="entr" presetID="10" presetSubtype="0">
                                  <p:stCondLst>
                                    <p:cond delay="0"/>
                                  </p:stCondLst>
                                  <p:childTnLst>
                                    <p:set>
                                      <p:cBhvr>
                                        <p:cTn dur="1" fill="hold">
                                          <p:stCondLst>
                                            <p:cond delay="0"/>
                                          </p:stCondLst>
                                        </p:cTn>
                                        <p:tgtEl>
                                          <p:spTgt spid="436">
                                            <p:txEl>
                                              <p:pRg end="2" st="2"/>
                                            </p:txEl>
                                          </p:spTgt>
                                        </p:tgtEl>
                                        <p:attrNameLst>
                                          <p:attrName>style.visibility</p:attrName>
                                        </p:attrNameLst>
                                      </p:cBhvr>
                                      <p:to>
                                        <p:strVal val="visible"/>
                                      </p:to>
                                    </p:set>
                                    <p:animEffect filter="fade" transition="in">
                                      <p:cBhvr>
                                        <p:cTn dur="700"/>
                                        <p:tgtEl>
                                          <p:spTgt spid="436">
                                            <p:txEl>
                                              <p:pRg end="2" st="2"/>
                                            </p:txEl>
                                          </p:spTgt>
                                        </p:tgtEl>
                                      </p:cBhvr>
                                    </p:animEffect>
                                  </p:childTnLst>
                                </p:cTn>
                              </p:par>
                            </p:childTnLst>
                          </p:cTn>
                        </p:par>
                        <p:par>
                          <p:cTn fill="hold">
                            <p:stCondLst>
                              <p:cond delay="10400"/>
                            </p:stCondLst>
                            <p:childTnLst>
                              <p:par>
                                <p:cTn fill="hold" nodeType="afterEffect" presetClass="entr" presetID="10" presetSubtype="0">
                                  <p:stCondLst>
                                    <p:cond delay="0"/>
                                  </p:stCondLst>
                                  <p:childTnLst>
                                    <p:set>
                                      <p:cBhvr>
                                        <p:cTn dur="1" fill="hold">
                                          <p:stCondLst>
                                            <p:cond delay="0"/>
                                          </p:stCondLst>
                                        </p:cTn>
                                        <p:tgtEl>
                                          <p:spTgt spid="436">
                                            <p:txEl>
                                              <p:pRg end="3" st="3"/>
                                            </p:txEl>
                                          </p:spTgt>
                                        </p:tgtEl>
                                        <p:attrNameLst>
                                          <p:attrName>style.visibility</p:attrName>
                                        </p:attrNameLst>
                                      </p:cBhvr>
                                      <p:to>
                                        <p:strVal val="visible"/>
                                      </p:to>
                                    </p:set>
                                    <p:animEffect filter="fade" transition="in">
                                      <p:cBhvr>
                                        <p:cTn dur="700"/>
                                        <p:tgtEl>
                                          <p:spTgt spid="436">
                                            <p:txEl>
                                              <p:pRg end="3" st="3"/>
                                            </p:txEl>
                                          </p:spTgt>
                                        </p:tgtEl>
                                      </p:cBhvr>
                                    </p:animEffect>
                                  </p:childTnLst>
                                </p:cTn>
                              </p:par>
                            </p:childTnLst>
                          </p:cTn>
                        </p:par>
                        <p:par>
                          <p:cTn fill="hold">
                            <p:stCondLst>
                              <p:cond delay="11100"/>
                            </p:stCondLst>
                            <p:childTnLst>
                              <p:par>
                                <p:cTn fill="hold" nodeType="afterEffect" presetClass="entr" presetID="10" presetSubtype="0">
                                  <p:stCondLst>
                                    <p:cond delay="0"/>
                                  </p:stCondLst>
                                  <p:childTnLst>
                                    <p:set>
                                      <p:cBhvr>
                                        <p:cTn dur="1" fill="hold">
                                          <p:stCondLst>
                                            <p:cond delay="0"/>
                                          </p:stCondLst>
                                        </p:cTn>
                                        <p:tgtEl>
                                          <p:spTgt spid="436">
                                            <p:txEl>
                                              <p:pRg end="4" st="4"/>
                                            </p:txEl>
                                          </p:spTgt>
                                        </p:tgtEl>
                                        <p:attrNameLst>
                                          <p:attrName>style.visibility</p:attrName>
                                        </p:attrNameLst>
                                      </p:cBhvr>
                                      <p:to>
                                        <p:strVal val="visible"/>
                                      </p:to>
                                    </p:set>
                                    <p:animEffect filter="fade" transition="in">
                                      <p:cBhvr>
                                        <p:cTn dur="700"/>
                                        <p:tgtEl>
                                          <p:spTgt spid="43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32"/>
          <p:cNvSpPr/>
          <p:nvPr/>
        </p:nvSpPr>
        <p:spPr>
          <a:xfrm>
            <a:off x="0" y="0"/>
            <a:ext cx="122997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47" name="Google Shape;447;p32"/>
          <p:cNvSpPr txBox="1"/>
          <p:nvPr>
            <p:ph type="title"/>
          </p:nvPr>
        </p:nvSpPr>
        <p:spPr>
          <a:xfrm>
            <a:off x="1397011" y="521899"/>
            <a:ext cx="3565500" cy="19980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FFC000"/>
              </a:buClr>
              <a:buSzPts val="5400"/>
              <a:buFont typeface="Gill Sans"/>
              <a:buNone/>
            </a:pPr>
            <a:r>
              <a:rPr lang="en-US" sz="5400">
                <a:solidFill>
                  <a:srgbClr val="FFC000"/>
                </a:solidFill>
                <a:latin typeface="Gill Sans"/>
                <a:ea typeface="Gill Sans"/>
                <a:cs typeface="Gill Sans"/>
                <a:sym typeface="Gill Sans"/>
              </a:rPr>
              <a:t>CLOUD SIM</a:t>
            </a:r>
            <a:endParaRPr/>
          </a:p>
        </p:txBody>
      </p:sp>
      <p:grpSp>
        <p:nvGrpSpPr>
          <p:cNvPr id="448" name="Google Shape;448;p32"/>
          <p:cNvGrpSpPr/>
          <p:nvPr/>
        </p:nvGrpSpPr>
        <p:grpSpPr>
          <a:xfrm>
            <a:off x="11324265" y="887217"/>
            <a:ext cx="828358" cy="828358"/>
            <a:chOff x="10462536" y="1408249"/>
            <a:chExt cx="828358" cy="828358"/>
          </a:xfrm>
        </p:grpSpPr>
        <p:sp>
          <p:nvSpPr>
            <p:cNvPr id="449" name="Google Shape;449;p32"/>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50" name="Google Shape;450;p32"/>
            <p:cNvSpPr/>
            <p:nvPr/>
          </p:nvSpPr>
          <p:spPr>
            <a:xfrm rot="-8100000">
              <a:off x="10613915" y="1424627"/>
              <a:ext cx="270000" cy="540001"/>
            </a:xfrm>
            <a:prstGeom prst="ellipse">
              <a:avLst/>
            </a:prstGeom>
            <a:gradFill>
              <a:gsLst>
                <a:gs pos="0">
                  <a:srgbClr val="453E75">
                    <a:alpha val="32941"/>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451" name="Google Shape;451;p32"/>
          <p:cNvGrpSpPr/>
          <p:nvPr/>
        </p:nvGrpSpPr>
        <p:grpSpPr>
          <a:xfrm>
            <a:off x="2039282" y="4273009"/>
            <a:ext cx="1775229" cy="1768942"/>
            <a:chOff x="-305943" y="4533059"/>
            <a:chExt cx="1775229" cy="1768942"/>
          </a:xfrm>
        </p:grpSpPr>
        <p:sp>
          <p:nvSpPr>
            <p:cNvPr id="452" name="Google Shape;452;p32"/>
            <p:cNvSpPr/>
            <p:nvPr/>
          </p:nvSpPr>
          <p:spPr>
            <a:xfrm rot="3600000">
              <a:off x="221903" y="4888635"/>
              <a:ext cx="1242172" cy="729202"/>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60000"/>
                  </a:srgbClr>
                </a:gs>
                <a:gs pos="20000">
                  <a:srgbClr val="2B274A">
                    <a:alpha val="60000"/>
                  </a:srgbClr>
                </a:gs>
                <a:gs pos="100000">
                  <a:srgbClr val="59EFC0">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53" name="Google Shape;453;p32"/>
            <p:cNvSpPr/>
            <p:nvPr/>
          </p:nvSpPr>
          <p:spPr>
            <a:xfrm rot="3600000">
              <a:off x="-37419" y="4736389"/>
              <a:ext cx="611884" cy="973401"/>
            </a:xfrm>
            <a:custGeom>
              <a:rect b="b" l="l" r="r" t="t"/>
              <a:pathLst>
                <a:path extrusionOk="0" h="973401" w="611884">
                  <a:moveTo>
                    <a:pt x="0" y="0"/>
                  </a:moveTo>
                  <a:lnTo>
                    <a:pt x="611884" y="365751"/>
                  </a:lnTo>
                  <a:lnTo>
                    <a:pt x="611884" y="973401"/>
                  </a:lnTo>
                  <a:lnTo>
                    <a:pt x="0" y="620129"/>
                  </a:lnTo>
                  <a:close/>
                </a:path>
              </a:pathLst>
            </a:custGeom>
            <a:gradFill>
              <a:gsLst>
                <a:gs pos="0">
                  <a:srgbClr val="2B274A">
                    <a:alpha val="0"/>
                  </a:srgbClr>
                </a:gs>
                <a:gs pos="100000">
                  <a:srgbClr val="2B274A"/>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54" name="Google Shape;454;p32"/>
            <p:cNvSpPr/>
            <p:nvPr/>
          </p:nvSpPr>
          <p:spPr>
            <a:xfrm rot="3600000">
              <a:off x="238872" y="5261883"/>
              <a:ext cx="630288" cy="1022927"/>
            </a:xfrm>
            <a:custGeom>
              <a:rect b="b" l="l" r="r" t="t"/>
              <a:pathLst>
                <a:path extrusionOk="0" h="1022927" w="630288">
                  <a:moveTo>
                    <a:pt x="0" y="365751"/>
                  </a:moveTo>
                  <a:lnTo>
                    <a:pt x="630288" y="0"/>
                  </a:lnTo>
                  <a:lnTo>
                    <a:pt x="630288" y="713099"/>
                  </a:lnTo>
                  <a:lnTo>
                    <a:pt x="92992" y="1022927"/>
                  </a:lnTo>
                  <a:lnTo>
                    <a:pt x="0" y="969238"/>
                  </a:lnTo>
                  <a:close/>
                </a:path>
              </a:pathLst>
            </a:custGeom>
            <a:gradFill>
              <a:gsLst>
                <a:gs pos="0">
                  <a:srgbClr val="2B274A">
                    <a:alpha val="40000"/>
                  </a:srgbClr>
                </a:gs>
                <a:gs pos="20000">
                  <a:srgbClr val="2B274A">
                    <a:alpha val="40000"/>
                  </a:srgbClr>
                </a:gs>
                <a:gs pos="100000">
                  <a:srgbClr val="59EFC0">
                    <a:alpha val="6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455" name="Google Shape;455;p32"/>
          <p:cNvSpPr txBox="1"/>
          <p:nvPr>
            <p:ph idx="1" type="body"/>
          </p:nvPr>
        </p:nvSpPr>
        <p:spPr>
          <a:xfrm>
            <a:off x="1397000" y="2975050"/>
            <a:ext cx="5073600" cy="3066900"/>
          </a:xfrm>
          <a:prstGeom prst="rect">
            <a:avLst/>
          </a:prstGeom>
          <a:noFill/>
          <a:ln>
            <a:noFill/>
          </a:ln>
        </p:spPr>
        <p:txBody>
          <a:bodyPr anchorCtr="0" anchor="t" bIns="0" lIns="0" spcFirstLastPara="1" rIns="0" wrap="square" tIns="0">
            <a:noAutofit/>
          </a:bodyPr>
          <a:lstStyle/>
          <a:p>
            <a:pPr indent="-342900" lvl="0" marL="457200" rtl="0" algn="l">
              <a:spcBef>
                <a:spcPts val="1000"/>
              </a:spcBef>
              <a:spcAft>
                <a:spcPts val="0"/>
              </a:spcAft>
              <a:buSzPts val="1800"/>
              <a:buFont typeface="Times New Roman"/>
              <a:buChar char="•"/>
            </a:pPr>
            <a:r>
              <a:rPr lang="en-US" sz="2200">
                <a:latin typeface="Times New Roman"/>
                <a:ea typeface="Times New Roman"/>
                <a:cs typeface="Times New Roman"/>
                <a:sym typeface="Times New Roman"/>
              </a:rPr>
              <a:t>CloudSim is a simulation toolkit that supports the modelling and simulation of the core functionality of the cloud, like job/task queue, processing of events, creation of cloud entities(datacenter, data center brokers, etc.), communication between different entities, implementation of broker policies, etc</a:t>
            </a:r>
            <a:r>
              <a:rPr lang="en-US">
                <a:latin typeface="Times New Roman"/>
                <a:ea typeface="Times New Roman"/>
                <a:cs typeface="Times New Roman"/>
                <a:sym typeface="Times New Roman"/>
              </a:rPr>
              <a:t>.</a:t>
            </a:r>
            <a:endParaRPr sz="1300">
              <a:solidFill>
                <a:srgbClr val="222222"/>
              </a:solidFill>
              <a:highlight>
                <a:srgbClr val="FFFFFF"/>
              </a:highlight>
              <a:latin typeface="Times New Roman"/>
              <a:ea typeface="Times New Roman"/>
              <a:cs typeface="Times New Roman"/>
              <a:sym typeface="Times New Roman"/>
            </a:endParaRPr>
          </a:p>
          <a:p>
            <a:pPr indent="0" lvl="0" marL="228600" rtl="0" algn="l">
              <a:lnSpc>
                <a:spcPct val="110000"/>
              </a:lnSpc>
              <a:spcBef>
                <a:spcPts val="800"/>
              </a:spcBef>
              <a:spcAft>
                <a:spcPts val="0"/>
              </a:spcAft>
              <a:buNone/>
            </a:pPr>
            <a:r>
              <a:t/>
            </a:r>
            <a:endParaRPr sz="2200">
              <a:solidFill>
                <a:srgbClr val="F2F2F2"/>
              </a:solidFill>
              <a:latin typeface="Times New Roman"/>
              <a:ea typeface="Times New Roman"/>
              <a:cs typeface="Times New Roman"/>
              <a:sym typeface="Times New Roman"/>
            </a:endParaRPr>
          </a:p>
        </p:txBody>
      </p:sp>
      <p:sp>
        <p:nvSpPr>
          <p:cNvPr id="456" name="Google Shape;456;p3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pic>
        <p:nvPicPr>
          <p:cNvPr id="457" name="Google Shape;457;p32"/>
          <p:cNvPicPr preferRelativeResize="0"/>
          <p:nvPr/>
        </p:nvPicPr>
        <p:blipFill>
          <a:blip r:embed="rId4">
            <a:alphaModFix/>
          </a:blip>
          <a:stretch>
            <a:fillRect/>
          </a:stretch>
        </p:blipFill>
        <p:spPr>
          <a:xfrm>
            <a:off x="6924675" y="397800"/>
            <a:ext cx="4653375" cy="1209675"/>
          </a:xfrm>
          <a:prstGeom prst="rect">
            <a:avLst/>
          </a:prstGeom>
          <a:noFill/>
          <a:ln>
            <a:noFill/>
          </a:ln>
        </p:spPr>
      </p:pic>
      <p:pic>
        <p:nvPicPr>
          <p:cNvPr id="458" name="Google Shape;458;p32"/>
          <p:cNvPicPr preferRelativeResize="0"/>
          <p:nvPr/>
        </p:nvPicPr>
        <p:blipFill>
          <a:blip r:embed="rId5">
            <a:alphaModFix/>
          </a:blip>
          <a:stretch>
            <a:fillRect/>
          </a:stretch>
        </p:blipFill>
        <p:spPr>
          <a:xfrm>
            <a:off x="7140575" y="2242900"/>
            <a:ext cx="4399600" cy="3959225"/>
          </a:xfrm>
          <a:prstGeom prst="rect">
            <a:avLst/>
          </a:prstGeom>
          <a:noFill/>
          <a:ln>
            <a:noFill/>
          </a:ln>
          <a:effectLst>
            <a:outerShdw rotWithShape="0" algn="bl">
              <a:srgbClr val="000000">
                <a:alpha val="58999"/>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B274A"/>
            </a:gs>
            <a:gs pos="30000">
              <a:srgbClr val="2B274A"/>
            </a:gs>
            <a:gs pos="40000">
              <a:srgbClr val="453E75"/>
            </a:gs>
            <a:gs pos="60000">
              <a:srgbClr val="2B274A"/>
            </a:gs>
            <a:gs pos="100000">
              <a:schemeClr val="dk2"/>
            </a:gs>
          </a:gsLst>
          <a:lin ang="10199795" scaled="0"/>
        </a:gradFill>
      </p:bgPr>
    </p:bg>
    <p:spTree>
      <p:nvGrpSpPr>
        <p:cNvPr id="462" name="Shape 462"/>
        <p:cNvGrpSpPr/>
        <p:nvPr/>
      </p:nvGrpSpPr>
      <p:grpSpPr>
        <a:xfrm>
          <a:off x="0" y="0"/>
          <a:ext cx="0" cy="0"/>
          <a:chOff x="0" y="0"/>
          <a:chExt cx="0" cy="0"/>
        </a:xfrm>
      </p:grpSpPr>
      <p:sp>
        <p:nvSpPr>
          <p:cNvPr id="463" name="Google Shape;463;p33"/>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1</a:t>
            </a:r>
            <a:endParaRPr/>
          </a:p>
        </p:txBody>
      </p:sp>
      <p:sp>
        <p:nvSpPr>
          <p:cNvPr id="464" name="Google Shape;464;p33"/>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65" name="Google Shape;465;p33"/>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466" name="Google Shape;466;p33"/>
          <p:cNvGrpSpPr/>
          <p:nvPr/>
        </p:nvGrpSpPr>
        <p:grpSpPr>
          <a:xfrm rot="613802">
            <a:off x="3445363" y="5050881"/>
            <a:ext cx="2083880" cy="2083880"/>
            <a:chOff x="4842143" y="3556857"/>
            <a:chExt cx="2083885" cy="2083885"/>
          </a:xfrm>
        </p:grpSpPr>
        <p:sp>
          <p:nvSpPr>
            <p:cNvPr id="467" name="Google Shape;467;p33"/>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68" name="Google Shape;468;p33"/>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69" name="Google Shape;469;p33"/>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70" name="Google Shape;470;p33"/>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471" name="Google Shape;471;p33"/>
          <p:cNvSpPr txBox="1"/>
          <p:nvPr>
            <p:ph type="title"/>
          </p:nvPr>
        </p:nvSpPr>
        <p:spPr>
          <a:xfrm>
            <a:off x="461175" y="1941726"/>
            <a:ext cx="5437200" cy="3902700"/>
          </a:xfrm>
          <a:prstGeom prst="rect">
            <a:avLst/>
          </a:prstGeom>
          <a:noFill/>
          <a:ln>
            <a:noFill/>
          </a:ln>
        </p:spPr>
        <p:txBody>
          <a:bodyPr anchorCtr="0" anchor="b" bIns="0" lIns="0" spcFirstLastPara="1" rIns="0" wrap="square" tIns="0">
            <a:noAutofit/>
          </a:bodyPr>
          <a:lstStyle/>
          <a:p>
            <a:pPr indent="-368300" lvl="0" marL="457200" rtl="0" algn="l">
              <a:lnSpc>
                <a:spcPct val="90000"/>
              </a:lnSpc>
              <a:spcBef>
                <a:spcPts val="0"/>
              </a:spcBef>
              <a:spcAft>
                <a:spcPts val="0"/>
              </a:spcAft>
              <a:buClr>
                <a:srgbClr val="ECECEC"/>
              </a:buClr>
              <a:buSzPts val="2200"/>
              <a:buFont typeface="Times New Roman"/>
              <a:buChar char="●"/>
            </a:pPr>
            <a:r>
              <a:rPr lang="en-US" sz="2200">
                <a:solidFill>
                  <a:srgbClr val="ECECEC"/>
                </a:solidFill>
                <a:latin typeface="Times New Roman"/>
                <a:ea typeface="Times New Roman"/>
                <a:cs typeface="Times New Roman"/>
                <a:sym typeface="Times New Roman"/>
              </a:rPr>
              <a:t>Specialized simulation tool designed for evaluating and analyzing the performance of cloud computing environments</a:t>
            </a:r>
            <a:endParaRPr sz="2200">
              <a:solidFill>
                <a:srgbClr val="ECECEC"/>
              </a:solidFill>
              <a:latin typeface="Times New Roman"/>
              <a:ea typeface="Times New Roman"/>
              <a:cs typeface="Times New Roman"/>
              <a:sym typeface="Times New Roman"/>
            </a:endParaRPr>
          </a:p>
          <a:p>
            <a:pPr indent="0" lvl="0" marL="457200" rtl="0" algn="l">
              <a:lnSpc>
                <a:spcPct val="90000"/>
              </a:lnSpc>
              <a:spcBef>
                <a:spcPts val="0"/>
              </a:spcBef>
              <a:spcAft>
                <a:spcPts val="0"/>
              </a:spcAft>
              <a:buNone/>
            </a:pPr>
            <a:r>
              <a:t/>
            </a:r>
            <a:endParaRPr sz="2200">
              <a:solidFill>
                <a:srgbClr val="ECECEC"/>
              </a:solidFill>
              <a:latin typeface="Times New Roman"/>
              <a:ea typeface="Times New Roman"/>
              <a:cs typeface="Times New Roman"/>
              <a:sym typeface="Times New Roman"/>
            </a:endParaRPr>
          </a:p>
          <a:p>
            <a:pPr indent="-368300" lvl="0" marL="457200" rtl="0" algn="l">
              <a:lnSpc>
                <a:spcPct val="90000"/>
              </a:lnSpc>
              <a:spcBef>
                <a:spcPts val="0"/>
              </a:spcBef>
              <a:spcAft>
                <a:spcPts val="0"/>
              </a:spcAft>
              <a:buClr>
                <a:srgbClr val="ECECEC"/>
              </a:buClr>
              <a:buSzPts val="2200"/>
              <a:buFont typeface="Times New Roman"/>
              <a:buChar char="●"/>
            </a:pPr>
            <a:r>
              <a:rPr lang="en-US" sz="2200">
                <a:solidFill>
                  <a:srgbClr val="ECECEC"/>
                </a:solidFill>
                <a:latin typeface="Times New Roman"/>
                <a:ea typeface="Times New Roman"/>
                <a:cs typeface="Times New Roman"/>
                <a:sym typeface="Times New Roman"/>
              </a:rPr>
              <a:t>Provides users with the ability to model cloud infrastructures and perform extensive testing of various deployment scenarios</a:t>
            </a:r>
            <a:endParaRPr sz="2200">
              <a:solidFill>
                <a:srgbClr val="ECECEC"/>
              </a:solidFill>
              <a:latin typeface="Times New Roman"/>
              <a:ea typeface="Times New Roman"/>
              <a:cs typeface="Times New Roman"/>
              <a:sym typeface="Times New Roman"/>
            </a:endParaRPr>
          </a:p>
          <a:p>
            <a:pPr indent="0" lvl="0" marL="457200" rtl="0" algn="l">
              <a:lnSpc>
                <a:spcPct val="90000"/>
              </a:lnSpc>
              <a:spcBef>
                <a:spcPts val="0"/>
              </a:spcBef>
              <a:spcAft>
                <a:spcPts val="0"/>
              </a:spcAft>
              <a:buNone/>
            </a:pPr>
            <a:r>
              <a:t/>
            </a:r>
            <a:endParaRPr sz="2200">
              <a:solidFill>
                <a:srgbClr val="ECECEC"/>
              </a:solidFill>
              <a:highlight>
                <a:srgbClr val="212121"/>
              </a:highlight>
              <a:latin typeface="Times New Roman"/>
              <a:ea typeface="Times New Roman"/>
              <a:cs typeface="Times New Roman"/>
              <a:sym typeface="Times New Roman"/>
            </a:endParaRPr>
          </a:p>
          <a:p>
            <a:pPr indent="-368300" lvl="0" marL="457200" rtl="0" algn="l">
              <a:lnSpc>
                <a:spcPct val="90000"/>
              </a:lnSpc>
              <a:spcBef>
                <a:spcPts val="0"/>
              </a:spcBef>
              <a:spcAft>
                <a:spcPts val="0"/>
              </a:spcAft>
              <a:buClr>
                <a:srgbClr val="ECECEC"/>
              </a:buClr>
              <a:buSzPts val="2200"/>
              <a:buFont typeface="Times New Roman"/>
              <a:buChar char="●"/>
            </a:pPr>
            <a:r>
              <a:rPr lang="en-US" sz="2200">
                <a:latin typeface="Times New Roman"/>
                <a:ea typeface="Times New Roman"/>
                <a:cs typeface="Times New Roman"/>
                <a:sym typeface="Times New Roman"/>
              </a:rPr>
              <a:t>Educational purposes, research &amp; development and enterprise planning are the various use cases</a:t>
            </a:r>
            <a:endParaRPr sz="2200">
              <a:solidFill>
                <a:schemeClr val="lt1"/>
              </a:solidFill>
              <a:latin typeface="Times New Roman"/>
              <a:ea typeface="Times New Roman"/>
              <a:cs typeface="Times New Roman"/>
              <a:sym typeface="Times New Roman"/>
            </a:endParaRPr>
          </a:p>
        </p:txBody>
      </p:sp>
      <p:sp>
        <p:nvSpPr>
          <p:cNvPr id="472" name="Google Shape;472;p33"/>
          <p:cNvSpPr/>
          <p:nvPr/>
        </p:nvSpPr>
        <p:spPr>
          <a:xfrm rot="-2700000">
            <a:off x="11115329" y="317394"/>
            <a:ext cx="826987" cy="463751"/>
          </a:xfrm>
          <a:custGeom>
            <a:rect b="b" l="l" r="r" t="t"/>
            <a:pathLst>
              <a:path extrusionOk="0" h="463493" w="826527">
                <a:moveTo>
                  <a:pt x="791231" y="135754"/>
                </a:moveTo>
                <a:lnTo>
                  <a:pt x="826527" y="178533"/>
                </a:lnTo>
                <a:lnTo>
                  <a:pt x="658803" y="346257"/>
                </a:lnTo>
                <a:lnTo>
                  <a:pt x="627362" y="299623"/>
                </a:lnTo>
                <a:cubicBezTo>
                  <a:pt x="585424" y="257686"/>
                  <a:pt x="527487" y="231747"/>
                  <a:pt x="463493" y="231747"/>
                </a:cubicBezTo>
                <a:cubicBezTo>
                  <a:pt x="335503" y="231746"/>
                  <a:pt x="231746" y="335503"/>
                  <a:pt x="231747" y="463493"/>
                </a:cubicBezTo>
                <a:lnTo>
                  <a:pt x="0" y="463493"/>
                </a:lnTo>
                <a:cubicBezTo>
                  <a:pt x="0" y="207513"/>
                  <a:pt x="207513" y="0"/>
                  <a:pt x="463492" y="0"/>
                </a:cubicBezTo>
                <a:cubicBezTo>
                  <a:pt x="591482" y="0"/>
                  <a:pt x="707356" y="51879"/>
                  <a:pt x="791231" y="13575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73" name="Google Shape;473;p33"/>
          <p:cNvSpPr/>
          <p:nvPr/>
        </p:nvSpPr>
        <p:spPr>
          <a:xfrm rot="-2700000">
            <a:off x="11125023" y="5777453"/>
            <a:ext cx="807623" cy="508592"/>
          </a:xfrm>
          <a:custGeom>
            <a:rect b="b" l="l" r="r" t="t"/>
            <a:pathLst>
              <a:path extrusionOk="0" h="508309" w="807174">
                <a:moveTo>
                  <a:pt x="791232" y="148880"/>
                </a:moveTo>
                <a:lnTo>
                  <a:pt x="807174" y="170072"/>
                </a:lnTo>
                <a:lnTo>
                  <a:pt x="636502" y="340744"/>
                </a:lnTo>
                <a:lnTo>
                  <a:pt x="627362" y="328595"/>
                </a:lnTo>
                <a:cubicBezTo>
                  <a:pt x="585425" y="282602"/>
                  <a:pt x="527487" y="254155"/>
                  <a:pt x="463493" y="254155"/>
                </a:cubicBezTo>
                <a:cubicBezTo>
                  <a:pt x="335503" y="254155"/>
                  <a:pt x="231746" y="367943"/>
                  <a:pt x="231747" y="508309"/>
                </a:cubicBezTo>
                <a:lnTo>
                  <a:pt x="0" y="508309"/>
                </a:lnTo>
                <a:cubicBezTo>
                  <a:pt x="0" y="227578"/>
                  <a:pt x="207513" y="0"/>
                  <a:pt x="463493" y="0"/>
                </a:cubicBezTo>
                <a:cubicBezTo>
                  <a:pt x="591482" y="-1"/>
                  <a:pt x="707356" y="56895"/>
                  <a:pt x="791232" y="148880"/>
                </a:cubicBezTo>
                <a:close/>
              </a:path>
            </a:pathLst>
          </a:custGeom>
          <a:solidFill>
            <a:srgbClr val="7870A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74" name="Google Shape;474;p33"/>
          <p:cNvSpPr/>
          <p:nvPr/>
        </p:nvSpPr>
        <p:spPr>
          <a:xfrm rot="2700000">
            <a:off x="11865497" y="5915162"/>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75" name="Google Shape;475;p33"/>
          <p:cNvSpPr txBox="1"/>
          <p:nvPr>
            <p:ph idx="10" type="dt"/>
          </p:nvPr>
        </p:nvSpPr>
        <p:spPr>
          <a:xfrm>
            <a:off x="-417612" y="6507237"/>
            <a:ext cx="2628900" cy="153900"/>
          </a:xfrm>
          <a:prstGeom prst="rect">
            <a:avLst/>
          </a:prstGeom>
          <a:noFill/>
          <a:ln>
            <a:noFill/>
          </a:ln>
        </p:spPr>
        <p:txBody>
          <a:bodyPr anchorCtr="0" anchor="ctr" bIns="0" lIns="0" spcFirstLastPara="1" rIns="0" wrap="square" tIns="0">
            <a:normAutofit/>
          </a:bodyPr>
          <a:lstStyle/>
          <a:p>
            <a:pPr indent="0" lvl="0" marL="0" rtl="0" algn="l">
              <a:spcBef>
                <a:spcPts val="0"/>
              </a:spcBef>
              <a:spcAft>
                <a:spcPts val="0"/>
              </a:spcAft>
              <a:buNone/>
            </a:pPr>
            <a:r>
              <a:rPr lang="en-US">
                <a:solidFill>
                  <a:schemeClr val="lt1"/>
                </a:solidFill>
              </a:rPr>
              <a:t>.</a:t>
            </a:r>
            <a:endParaRPr/>
          </a:p>
        </p:txBody>
      </p:sp>
      <p:sp>
        <p:nvSpPr>
          <p:cNvPr id="476" name="Google Shape;476;p3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477" name="Google Shape;477;p33"/>
          <p:cNvSpPr txBox="1"/>
          <p:nvPr/>
        </p:nvSpPr>
        <p:spPr>
          <a:xfrm>
            <a:off x="660245" y="371838"/>
            <a:ext cx="41877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rgbClr val="FFC000"/>
                </a:solidFill>
                <a:latin typeface="Gill Sans"/>
                <a:ea typeface="Gill Sans"/>
                <a:cs typeface="Gill Sans"/>
                <a:sym typeface="Gill Sans"/>
              </a:rPr>
              <a:t>CLOUD ANALYST</a:t>
            </a:r>
            <a:endParaRPr/>
          </a:p>
        </p:txBody>
      </p:sp>
      <p:pic>
        <p:nvPicPr>
          <p:cNvPr descr="Cloud Computing with solid fill" id="478" name="Google Shape;478;p33"/>
          <p:cNvPicPr preferRelativeResize="0"/>
          <p:nvPr/>
        </p:nvPicPr>
        <p:blipFill rotWithShape="1">
          <a:blip r:embed="rId3">
            <a:alphaModFix/>
          </a:blip>
          <a:srcRect b="0" l="0" r="0" t="0"/>
          <a:stretch/>
        </p:blipFill>
        <p:spPr>
          <a:xfrm>
            <a:off x="4295781" y="61433"/>
            <a:ext cx="1869583" cy="1880315"/>
          </a:xfrm>
          <a:prstGeom prst="rect">
            <a:avLst/>
          </a:prstGeom>
          <a:noFill/>
          <a:ln>
            <a:noFill/>
          </a:ln>
        </p:spPr>
      </p:pic>
      <p:pic>
        <p:nvPicPr>
          <p:cNvPr id="479" name="Google Shape;479;p33"/>
          <p:cNvPicPr preferRelativeResize="0"/>
          <p:nvPr/>
        </p:nvPicPr>
        <p:blipFill>
          <a:blip r:embed="rId4">
            <a:alphaModFix/>
          </a:blip>
          <a:stretch>
            <a:fillRect/>
          </a:stretch>
        </p:blipFill>
        <p:spPr>
          <a:xfrm>
            <a:off x="6479050" y="1203275"/>
            <a:ext cx="5066400" cy="3998100"/>
          </a:xfrm>
          <a:prstGeom prst="round2DiagRect">
            <a:avLst>
              <a:gd fmla="val 16667" name="adj1"/>
              <a:gd fmla="val 0" name="adj2"/>
            </a:avLst>
          </a:prstGeom>
          <a:solidFill>
            <a:schemeClr val="dk2"/>
          </a:solidFill>
          <a:ln>
            <a:noFill/>
          </a:ln>
          <a:effectLst>
            <a:outerShdw blurRad="342900" rotWithShape="0" algn="bl" dir="5400000" dist="19050">
              <a:schemeClr val="lt1">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1000"/>
                                        <p:tgtEl>
                                          <p:spTgt spid="478"/>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473"/>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par>
                          <p:cTn fill="hold">
                            <p:stCondLst>
                              <p:cond delay="3000"/>
                            </p:stCondLst>
                            <p:childTnLst>
                              <p:par>
                                <p:cTn fill="hold" nodeType="afterEffect" presetClass="entr" presetID="10" presetSubtype="0">
                                  <p:stCondLst>
                                    <p:cond delay="1000"/>
                                  </p:stCondLst>
                                  <p:childTnLst>
                                    <p:set>
                                      <p:cBhvr>
                                        <p:cTn dur="1" fill="hold">
                                          <p:stCondLst>
                                            <p:cond delay="0"/>
                                          </p:stCondLst>
                                        </p:cTn>
                                        <p:tgtEl>
                                          <p:spTgt spid="471">
                                            <p:txEl>
                                              <p:pRg end="0" st="0"/>
                                            </p:txEl>
                                          </p:spTgt>
                                        </p:tgtEl>
                                        <p:attrNameLst>
                                          <p:attrName>style.visibility</p:attrName>
                                        </p:attrNameLst>
                                      </p:cBhvr>
                                      <p:to>
                                        <p:strVal val="visible"/>
                                      </p:to>
                                    </p:set>
                                    <p:animEffect filter="fade" transition="in">
                                      <p:cBhvr>
                                        <p:cTn dur="700"/>
                                        <p:tgtEl>
                                          <p:spTgt spid="471">
                                            <p:txEl>
                                              <p:pRg end="0" st="0"/>
                                            </p:txEl>
                                          </p:spTgt>
                                        </p:tgtEl>
                                      </p:cBhvr>
                                    </p:animEffect>
                                  </p:childTnLst>
                                </p:cTn>
                              </p:par>
                            </p:childTnLst>
                          </p:cTn>
                        </p:par>
                        <p:par>
                          <p:cTn fill="hold">
                            <p:stCondLst>
                              <p:cond delay="3700"/>
                            </p:stCondLst>
                            <p:childTnLst>
                              <p:par>
                                <p:cTn fill="hold" nodeType="afterEffect" presetClass="entr" presetID="10" presetSubtype="0">
                                  <p:stCondLst>
                                    <p:cond delay="1000"/>
                                  </p:stCondLst>
                                  <p:childTnLst>
                                    <p:set>
                                      <p:cBhvr>
                                        <p:cTn dur="1" fill="hold">
                                          <p:stCondLst>
                                            <p:cond delay="0"/>
                                          </p:stCondLst>
                                        </p:cTn>
                                        <p:tgtEl>
                                          <p:spTgt spid="471">
                                            <p:txEl>
                                              <p:pRg end="1" st="1"/>
                                            </p:txEl>
                                          </p:spTgt>
                                        </p:tgtEl>
                                        <p:attrNameLst>
                                          <p:attrName>style.visibility</p:attrName>
                                        </p:attrNameLst>
                                      </p:cBhvr>
                                      <p:to>
                                        <p:strVal val="visible"/>
                                      </p:to>
                                    </p:set>
                                    <p:animEffect filter="fade" transition="in">
                                      <p:cBhvr>
                                        <p:cTn dur="700"/>
                                        <p:tgtEl>
                                          <p:spTgt spid="471">
                                            <p:txEl>
                                              <p:pRg end="1" st="1"/>
                                            </p:txEl>
                                          </p:spTgt>
                                        </p:tgtEl>
                                      </p:cBhvr>
                                    </p:animEffect>
                                  </p:childTnLst>
                                </p:cTn>
                              </p:par>
                            </p:childTnLst>
                          </p:cTn>
                        </p:par>
                        <p:par>
                          <p:cTn fill="hold">
                            <p:stCondLst>
                              <p:cond delay="4400"/>
                            </p:stCondLst>
                            <p:childTnLst>
                              <p:par>
                                <p:cTn fill="hold" nodeType="afterEffect" presetClass="entr" presetID="10" presetSubtype="0">
                                  <p:stCondLst>
                                    <p:cond delay="1000"/>
                                  </p:stCondLst>
                                  <p:childTnLst>
                                    <p:set>
                                      <p:cBhvr>
                                        <p:cTn dur="1" fill="hold">
                                          <p:stCondLst>
                                            <p:cond delay="0"/>
                                          </p:stCondLst>
                                        </p:cTn>
                                        <p:tgtEl>
                                          <p:spTgt spid="471">
                                            <p:txEl>
                                              <p:pRg end="2" st="2"/>
                                            </p:txEl>
                                          </p:spTgt>
                                        </p:tgtEl>
                                        <p:attrNameLst>
                                          <p:attrName>style.visibility</p:attrName>
                                        </p:attrNameLst>
                                      </p:cBhvr>
                                      <p:to>
                                        <p:strVal val="visible"/>
                                      </p:to>
                                    </p:set>
                                    <p:animEffect filter="fade" transition="in">
                                      <p:cBhvr>
                                        <p:cTn dur="700"/>
                                        <p:tgtEl>
                                          <p:spTgt spid="471">
                                            <p:txEl>
                                              <p:pRg end="2" st="2"/>
                                            </p:txEl>
                                          </p:spTgt>
                                        </p:tgtEl>
                                      </p:cBhvr>
                                    </p:animEffect>
                                  </p:childTnLst>
                                </p:cTn>
                              </p:par>
                            </p:childTnLst>
                          </p:cTn>
                        </p:par>
                        <p:par>
                          <p:cTn fill="hold">
                            <p:stCondLst>
                              <p:cond delay="5100"/>
                            </p:stCondLst>
                            <p:childTnLst>
                              <p:par>
                                <p:cTn fill="hold" nodeType="afterEffect" presetClass="entr" presetID="10" presetSubtype="0">
                                  <p:stCondLst>
                                    <p:cond delay="1000"/>
                                  </p:stCondLst>
                                  <p:childTnLst>
                                    <p:set>
                                      <p:cBhvr>
                                        <p:cTn dur="1" fill="hold">
                                          <p:stCondLst>
                                            <p:cond delay="0"/>
                                          </p:stCondLst>
                                        </p:cTn>
                                        <p:tgtEl>
                                          <p:spTgt spid="471">
                                            <p:txEl>
                                              <p:pRg end="3" st="3"/>
                                            </p:txEl>
                                          </p:spTgt>
                                        </p:tgtEl>
                                        <p:attrNameLst>
                                          <p:attrName>style.visibility</p:attrName>
                                        </p:attrNameLst>
                                      </p:cBhvr>
                                      <p:to>
                                        <p:strVal val="visible"/>
                                      </p:to>
                                    </p:set>
                                    <p:animEffect filter="fade" transition="in">
                                      <p:cBhvr>
                                        <p:cTn dur="700"/>
                                        <p:tgtEl>
                                          <p:spTgt spid="471">
                                            <p:txEl>
                                              <p:pRg end="3" st="3"/>
                                            </p:txEl>
                                          </p:spTgt>
                                        </p:tgtEl>
                                      </p:cBhvr>
                                    </p:animEffect>
                                  </p:childTnLst>
                                </p:cTn>
                              </p:par>
                            </p:childTnLst>
                          </p:cTn>
                        </p:par>
                        <p:par>
                          <p:cTn fill="hold">
                            <p:stCondLst>
                              <p:cond delay="5800"/>
                            </p:stCondLst>
                            <p:childTnLst>
                              <p:par>
                                <p:cTn fill="hold" nodeType="afterEffect" presetClass="entr" presetID="10" presetSubtype="0">
                                  <p:stCondLst>
                                    <p:cond delay="1000"/>
                                  </p:stCondLst>
                                  <p:childTnLst>
                                    <p:set>
                                      <p:cBhvr>
                                        <p:cTn dur="1" fill="hold">
                                          <p:stCondLst>
                                            <p:cond delay="0"/>
                                          </p:stCondLst>
                                        </p:cTn>
                                        <p:tgtEl>
                                          <p:spTgt spid="471">
                                            <p:txEl>
                                              <p:pRg end="4" st="4"/>
                                            </p:txEl>
                                          </p:spTgt>
                                        </p:tgtEl>
                                        <p:attrNameLst>
                                          <p:attrName>style.visibility</p:attrName>
                                        </p:attrNameLst>
                                      </p:cBhvr>
                                      <p:to>
                                        <p:strVal val="visible"/>
                                      </p:to>
                                    </p:set>
                                    <p:animEffect filter="fade" transition="in">
                                      <p:cBhvr>
                                        <p:cTn dur="700"/>
                                        <p:tgtEl>
                                          <p:spTgt spid="4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4"/>
          <p:cNvSpPr txBox="1"/>
          <p:nvPr/>
        </p:nvSpPr>
        <p:spPr>
          <a:xfrm>
            <a:off x="1083950" y="291200"/>
            <a:ext cx="7059900" cy="8004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600">
                <a:solidFill>
                  <a:srgbClr val="5FBFE8"/>
                </a:solidFill>
                <a:latin typeface="Gill Sans"/>
                <a:ea typeface="Gill Sans"/>
                <a:cs typeface="Gill Sans"/>
                <a:sym typeface="Gill Sans"/>
              </a:rPr>
              <a:t>PROPOSED </a:t>
            </a:r>
            <a:r>
              <a:rPr lang="en-US" sz="4600">
                <a:solidFill>
                  <a:srgbClr val="5FBFE8"/>
                </a:solidFill>
                <a:latin typeface="Gill Sans"/>
                <a:ea typeface="Gill Sans"/>
                <a:cs typeface="Gill Sans"/>
                <a:sym typeface="Gill Sans"/>
              </a:rPr>
              <a:t>ALGORITHM</a:t>
            </a:r>
            <a:endParaRPr sz="4600">
              <a:solidFill>
                <a:srgbClr val="5FBFE8"/>
              </a:solidFill>
              <a:latin typeface="Gill Sans"/>
              <a:ea typeface="Gill Sans"/>
              <a:cs typeface="Gill Sans"/>
              <a:sym typeface="Gill Sans"/>
            </a:endParaRPr>
          </a:p>
        </p:txBody>
      </p:sp>
      <p:sp>
        <p:nvSpPr>
          <p:cNvPr id="485" name="Google Shape;485;p34"/>
          <p:cNvSpPr txBox="1"/>
          <p:nvPr/>
        </p:nvSpPr>
        <p:spPr>
          <a:xfrm>
            <a:off x="2096300" y="2349500"/>
            <a:ext cx="7783500" cy="153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400" u="sng">
              <a:solidFill>
                <a:srgbClr val="D4A79F"/>
              </a:solidFill>
              <a:latin typeface="Gill Sans"/>
              <a:ea typeface="Gill Sans"/>
              <a:cs typeface="Gill Sans"/>
              <a:sym typeface="Gill Sans"/>
            </a:endParaRPr>
          </a:p>
          <a:p>
            <a:pPr indent="0" lvl="0" marL="0" marR="0" rtl="0" algn="l">
              <a:spcBef>
                <a:spcPts val="0"/>
              </a:spcBef>
              <a:spcAft>
                <a:spcPts val="0"/>
              </a:spcAft>
              <a:buNone/>
            </a:pPr>
            <a:r>
              <a:t/>
            </a:r>
            <a:endParaRPr sz="1600">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2000">
              <a:solidFill>
                <a:srgbClr val="90F4D4"/>
              </a:solidFill>
              <a:latin typeface="Gill Sans"/>
              <a:ea typeface="Gill Sans"/>
              <a:cs typeface="Gill Sans"/>
              <a:sym typeface="Gill Sans"/>
            </a:endParaRPr>
          </a:p>
        </p:txBody>
      </p:sp>
      <p:sp>
        <p:nvSpPr>
          <p:cNvPr id="486" name="Google Shape;486;p34"/>
          <p:cNvSpPr txBox="1"/>
          <p:nvPr/>
        </p:nvSpPr>
        <p:spPr>
          <a:xfrm>
            <a:off x="578200" y="1341450"/>
            <a:ext cx="7281600" cy="52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1"/>
                </a:solidFill>
                <a:latin typeface="Times New Roman"/>
                <a:ea typeface="Times New Roman"/>
                <a:cs typeface="Times New Roman"/>
                <a:sym typeface="Times New Roman"/>
              </a:rPr>
              <a:t>From our knowledge of previous existing algorithms, we came up with a new algorithm which is based on priority-based job migration. Here is an outlook of our proposed work:</a:t>
            </a:r>
            <a:endParaRPr sz="2200">
              <a:solidFill>
                <a:schemeClr val="lt1"/>
              </a:solidFill>
              <a:latin typeface="Times New Roman"/>
              <a:ea typeface="Times New Roman"/>
              <a:cs typeface="Times New Roman"/>
              <a:sym typeface="Times New Roman"/>
            </a:endParaRPr>
          </a:p>
          <a:p>
            <a:pPr indent="-368300" lvl="0" marL="457200" rtl="0" algn="l">
              <a:spcBef>
                <a:spcPts val="0"/>
              </a:spcBef>
              <a:spcAft>
                <a:spcPts val="0"/>
              </a:spcAft>
              <a:buClr>
                <a:schemeClr val="lt1"/>
              </a:buClr>
              <a:buSzPts val="2200"/>
              <a:buFont typeface="Times New Roman"/>
              <a:buAutoNum type="arabicPeriod"/>
            </a:pPr>
            <a:r>
              <a:rPr lang="en-US" sz="2200">
                <a:solidFill>
                  <a:schemeClr val="lt1"/>
                </a:solidFill>
                <a:latin typeface="Times New Roman"/>
                <a:ea typeface="Times New Roman"/>
                <a:cs typeface="Times New Roman"/>
                <a:sym typeface="Times New Roman"/>
              </a:rPr>
              <a:t>Jobs come in queue with priority assigned - lower the numerical value, higher the priority.</a:t>
            </a:r>
            <a:endParaRPr sz="22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368300" lvl="0" marL="457200" rtl="0" algn="l">
              <a:spcBef>
                <a:spcPts val="0"/>
              </a:spcBef>
              <a:spcAft>
                <a:spcPts val="0"/>
              </a:spcAft>
              <a:buClr>
                <a:schemeClr val="lt1"/>
              </a:buClr>
              <a:buSzPts val="2200"/>
              <a:buFont typeface="Times New Roman"/>
              <a:buAutoNum type="arabicPeriod"/>
            </a:pPr>
            <a:r>
              <a:rPr lang="en-US" sz="2200">
                <a:solidFill>
                  <a:schemeClr val="lt1"/>
                </a:solidFill>
                <a:latin typeface="Times New Roman"/>
                <a:ea typeface="Times New Roman"/>
                <a:cs typeface="Times New Roman"/>
                <a:sym typeface="Times New Roman"/>
              </a:rPr>
              <a:t>Jobs with higher priority are shifted to VMs with higher configuration and jobs with lower priority are </a:t>
            </a:r>
            <a:r>
              <a:rPr lang="en-US" sz="2200">
                <a:solidFill>
                  <a:schemeClr val="lt1"/>
                </a:solidFill>
                <a:latin typeface="Times New Roman"/>
                <a:ea typeface="Times New Roman"/>
                <a:cs typeface="Times New Roman"/>
                <a:sym typeface="Times New Roman"/>
              </a:rPr>
              <a:t>shifted</a:t>
            </a:r>
            <a:r>
              <a:rPr lang="en-US" sz="2200">
                <a:solidFill>
                  <a:schemeClr val="lt1"/>
                </a:solidFill>
                <a:latin typeface="Times New Roman"/>
                <a:ea typeface="Times New Roman"/>
                <a:cs typeface="Times New Roman"/>
                <a:sym typeface="Times New Roman"/>
              </a:rPr>
              <a:t> to VMs with low configuration.</a:t>
            </a:r>
            <a:endParaRPr sz="22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368300" lvl="0" marL="457200" rtl="0" algn="l">
              <a:spcBef>
                <a:spcPts val="0"/>
              </a:spcBef>
              <a:spcAft>
                <a:spcPts val="0"/>
              </a:spcAft>
              <a:buClr>
                <a:schemeClr val="lt1"/>
              </a:buClr>
              <a:buSzPts val="2200"/>
              <a:buFont typeface="Times New Roman"/>
              <a:buAutoNum type="arabicPeriod"/>
            </a:pPr>
            <a:r>
              <a:rPr lang="en-US" sz="2200">
                <a:solidFill>
                  <a:schemeClr val="lt1"/>
                </a:solidFill>
                <a:latin typeface="Times New Roman"/>
                <a:ea typeface="Times New Roman"/>
                <a:cs typeface="Times New Roman"/>
                <a:sym typeface="Times New Roman"/>
              </a:rPr>
              <a:t>To ascertain the availability of the higher and lower configuration VMs, dynamic tables are used.</a:t>
            </a:r>
            <a:endParaRPr sz="22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368300" lvl="0" marL="457200" rtl="0" algn="l">
              <a:spcBef>
                <a:spcPts val="0"/>
              </a:spcBef>
              <a:spcAft>
                <a:spcPts val="0"/>
              </a:spcAft>
              <a:buClr>
                <a:schemeClr val="lt1"/>
              </a:buClr>
              <a:buSzPts val="2200"/>
              <a:buFont typeface="Times New Roman"/>
              <a:buAutoNum type="arabicPeriod"/>
            </a:pPr>
            <a:r>
              <a:rPr lang="en-US" sz="2200">
                <a:solidFill>
                  <a:schemeClr val="lt1"/>
                </a:solidFill>
                <a:latin typeface="Times New Roman"/>
                <a:ea typeface="Times New Roman"/>
                <a:cs typeface="Times New Roman"/>
                <a:sym typeface="Times New Roman"/>
              </a:rPr>
              <a:t>Tasks are allocated in queue to </a:t>
            </a:r>
            <a:r>
              <a:rPr lang="en-US" sz="2200">
                <a:solidFill>
                  <a:schemeClr val="lt1"/>
                </a:solidFill>
                <a:latin typeface="Times New Roman"/>
                <a:ea typeface="Times New Roman"/>
                <a:cs typeface="Times New Roman"/>
                <a:sym typeface="Times New Roman"/>
              </a:rPr>
              <a:t>respective VMs and are executed. Now:</a:t>
            </a:r>
            <a:endParaRPr sz="2200">
              <a:solidFill>
                <a:schemeClr val="lt1"/>
              </a:solidFill>
              <a:latin typeface="Times New Roman"/>
              <a:ea typeface="Times New Roman"/>
              <a:cs typeface="Times New Roman"/>
              <a:sym typeface="Times New Roman"/>
            </a:endParaRPr>
          </a:p>
        </p:txBody>
      </p:sp>
      <p:pic>
        <p:nvPicPr>
          <p:cNvPr id="487" name="Google Shape;487;p34"/>
          <p:cNvPicPr preferRelativeResize="0"/>
          <p:nvPr/>
        </p:nvPicPr>
        <p:blipFill>
          <a:blip r:embed="rId3">
            <a:alphaModFix/>
          </a:blip>
          <a:stretch>
            <a:fillRect/>
          </a:stretch>
        </p:blipFill>
        <p:spPr>
          <a:xfrm>
            <a:off x="8104100" y="1341450"/>
            <a:ext cx="3327600" cy="4848600"/>
          </a:xfrm>
          <a:prstGeom prst="snip2DiagRect">
            <a:avLst>
              <a:gd fmla="val 0" name="adj1"/>
              <a:gd fmla="val 16667" name="adj2"/>
            </a:avLst>
          </a:prstGeom>
          <a:noFill/>
          <a:ln>
            <a:noFill/>
          </a:ln>
          <a:effectLst>
            <a:outerShdw blurRad="342900" rotWithShape="0" algn="bl" dir="5400000" dist="19050">
              <a:schemeClr val="lt1">
                <a:alpha val="50000"/>
              </a:schemeClr>
            </a:outerShdw>
          </a:effectLst>
        </p:spPr>
      </p:pic>
      <p:grpSp>
        <p:nvGrpSpPr>
          <p:cNvPr id="488" name="Google Shape;488;p34"/>
          <p:cNvGrpSpPr/>
          <p:nvPr/>
        </p:nvGrpSpPr>
        <p:grpSpPr>
          <a:xfrm>
            <a:off x="11279519" y="5300679"/>
            <a:ext cx="1795754" cy="1868164"/>
            <a:chOff x="5008644" y="2170786"/>
            <a:chExt cx="1795754" cy="1868164"/>
          </a:xfrm>
        </p:grpSpPr>
        <p:sp>
          <p:nvSpPr>
            <p:cNvPr id="489" name="Google Shape;489;p34"/>
            <p:cNvSpPr/>
            <p:nvPr/>
          </p:nvSpPr>
          <p:spPr>
            <a:xfrm rot="1800000">
              <a:off x="5463135" y="2432482"/>
              <a:ext cx="1242173" cy="729202"/>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4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90" name="Google Shape;490;p34"/>
            <p:cNvSpPr/>
            <p:nvPr/>
          </p:nvSpPr>
          <p:spPr>
            <a:xfrm rot="1799999">
              <a:off x="5236793" y="2566400"/>
              <a:ext cx="611884" cy="1076550"/>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40000"/>
                  </a:srgbClr>
                </a:gs>
              </a:gsLst>
              <a:lin ang="1980004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91" name="Google Shape;491;p34"/>
            <p:cNvSpPr/>
            <p:nvPr/>
          </p:nvSpPr>
          <p:spPr>
            <a:xfrm rot="1799999">
              <a:off x="5765469" y="2876944"/>
              <a:ext cx="630288" cy="1076550"/>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90F4D4">
                    <a:alpha val="60000"/>
                  </a:srgbClr>
                </a:gs>
              </a:gsLst>
              <a:lin ang="1800004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492" name="Google Shape;492;p34"/>
          <p:cNvGrpSpPr/>
          <p:nvPr/>
        </p:nvGrpSpPr>
        <p:grpSpPr>
          <a:xfrm rot="9272672">
            <a:off x="-218281" y="82477"/>
            <a:ext cx="897857" cy="934062"/>
            <a:chOff x="5129685" y="1232940"/>
            <a:chExt cx="897877" cy="934082"/>
          </a:xfrm>
        </p:grpSpPr>
        <p:sp>
          <p:nvSpPr>
            <p:cNvPr id="493" name="Google Shape;493;p34"/>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94" name="Google Shape;494;p34"/>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95" name="Google Shape;495;p34"/>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1000"/>
                                        <p:tgtEl>
                                          <p:spTgt spid="49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animEffect filter="fade" transition="in">
                                      <p:cBhvr>
                                        <p:cTn dur="2000"/>
                                        <p:tgtEl>
                                          <p:spTgt spid="486">
                                            <p:txEl>
                                              <p:pRg end="0" st="0"/>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animEffect filter="fade" transition="in">
                                      <p:cBhvr>
                                        <p:cTn dur="2000"/>
                                        <p:tgtEl>
                                          <p:spTgt spid="486">
                                            <p:txEl>
                                              <p:pRg end="1" st="1"/>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animEffect filter="fade" transition="in">
                                      <p:cBhvr>
                                        <p:cTn dur="2000"/>
                                        <p:tgtEl>
                                          <p:spTgt spid="486">
                                            <p:txEl>
                                              <p:pRg end="2" st="2"/>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animEffect filter="fade" transition="in">
                                      <p:cBhvr>
                                        <p:cTn dur="2000"/>
                                        <p:tgtEl>
                                          <p:spTgt spid="486">
                                            <p:txEl>
                                              <p:pRg end="3" st="3"/>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486">
                                            <p:txEl>
                                              <p:pRg end="4" st="4"/>
                                            </p:txEl>
                                          </p:spTgt>
                                        </p:tgtEl>
                                        <p:attrNameLst>
                                          <p:attrName>style.visibility</p:attrName>
                                        </p:attrNameLst>
                                      </p:cBhvr>
                                      <p:to>
                                        <p:strVal val="visible"/>
                                      </p:to>
                                    </p:set>
                                    <p:animEffect filter="fade" transition="in">
                                      <p:cBhvr>
                                        <p:cTn dur="2000"/>
                                        <p:tgtEl>
                                          <p:spTgt spid="486">
                                            <p:txEl>
                                              <p:pRg end="4" st="4"/>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486">
                                            <p:txEl>
                                              <p:pRg end="5" st="5"/>
                                            </p:txEl>
                                          </p:spTgt>
                                        </p:tgtEl>
                                        <p:attrNameLst>
                                          <p:attrName>style.visibility</p:attrName>
                                        </p:attrNameLst>
                                      </p:cBhvr>
                                      <p:to>
                                        <p:strVal val="visible"/>
                                      </p:to>
                                    </p:set>
                                    <p:animEffect filter="fade" transition="in">
                                      <p:cBhvr>
                                        <p:cTn dur="2000"/>
                                        <p:tgtEl>
                                          <p:spTgt spid="486">
                                            <p:txEl>
                                              <p:pRg end="5" st="5"/>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486">
                                            <p:txEl>
                                              <p:pRg end="6" st="6"/>
                                            </p:txEl>
                                          </p:spTgt>
                                        </p:tgtEl>
                                        <p:attrNameLst>
                                          <p:attrName>style.visibility</p:attrName>
                                        </p:attrNameLst>
                                      </p:cBhvr>
                                      <p:to>
                                        <p:strVal val="visible"/>
                                      </p:to>
                                    </p:set>
                                    <p:animEffect filter="fade" transition="in">
                                      <p:cBhvr>
                                        <p:cTn dur="2000"/>
                                        <p:tgtEl>
                                          <p:spTgt spid="486">
                                            <p:txEl>
                                              <p:pRg end="6" st="6"/>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486">
                                            <p:txEl>
                                              <p:pRg end="7" st="7"/>
                                            </p:txEl>
                                          </p:spTgt>
                                        </p:tgtEl>
                                        <p:attrNameLst>
                                          <p:attrName>style.visibility</p:attrName>
                                        </p:attrNameLst>
                                      </p:cBhvr>
                                      <p:to>
                                        <p:strVal val="visible"/>
                                      </p:to>
                                    </p:set>
                                    <p:animEffect filter="fade" transition="in">
                                      <p:cBhvr>
                                        <p:cTn dur="2000"/>
                                        <p:tgtEl>
                                          <p:spTgt spid="48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01" name="Google Shape;501;p35"/>
          <p:cNvSpPr txBox="1"/>
          <p:nvPr/>
        </p:nvSpPr>
        <p:spPr>
          <a:xfrm>
            <a:off x="746075" y="549275"/>
            <a:ext cx="9202800" cy="5759400"/>
          </a:xfrm>
          <a:prstGeom prst="rect">
            <a:avLst/>
          </a:prstGeom>
          <a:noFill/>
          <a:ln>
            <a:noFill/>
          </a:ln>
        </p:spPr>
        <p:txBody>
          <a:bodyPr anchorCtr="0" anchor="t" bIns="91425" lIns="91425" spcFirstLastPara="1" rIns="91425" wrap="square" tIns="91425">
            <a:noAutofit/>
          </a:bodyPr>
          <a:lstStyle/>
          <a:p>
            <a:pPr indent="-355600" lvl="1" marL="914400" rtl="0" algn="l">
              <a:spcBef>
                <a:spcPts val="0"/>
              </a:spcBef>
              <a:spcAft>
                <a:spcPts val="0"/>
              </a:spcAft>
              <a:buClr>
                <a:schemeClr val="lt1"/>
              </a:buClr>
              <a:buSzPts val="2000"/>
              <a:buFont typeface="Gill Sans"/>
              <a:buAutoNum type="alphaLcPeriod"/>
            </a:pPr>
            <a:r>
              <a:rPr lang="en-US" sz="2200">
                <a:solidFill>
                  <a:schemeClr val="lt1"/>
                </a:solidFill>
                <a:latin typeface="Times New Roman"/>
                <a:ea typeface="Times New Roman"/>
                <a:cs typeface="Times New Roman"/>
                <a:sym typeface="Times New Roman"/>
              </a:rPr>
              <a:t>If a lower config. VM is overloaded, dynamic table looks for an available higher config. VM. </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368300" lvl="1" marL="914400" rtl="0" algn="l">
              <a:spcBef>
                <a:spcPts val="0"/>
              </a:spcBef>
              <a:spcAft>
                <a:spcPts val="0"/>
              </a:spcAft>
              <a:buClr>
                <a:schemeClr val="lt1"/>
              </a:buClr>
              <a:buSzPts val="2200"/>
              <a:buFont typeface="Times New Roman"/>
              <a:buAutoNum type="alphaLcPeriod"/>
            </a:pPr>
            <a:r>
              <a:rPr lang="en-US" sz="2200">
                <a:solidFill>
                  <a:schemeClr val="lt1"/>
                </a:solidFill>
                <a:latin typeface="Times New Roman"/>
                <a:ea typeface="Times New Roman"/>
                <a:cs typeface="Times New Roman"/>
                <a:sym typeface="Times New Roman"/>
              </a:rPr>
              <a:t>If a higher config. VM is available, then remaining execution  time of jobs in queue is calculated.</a:t>
            </a:r>
            <a:endParaRPr sz="2200">
              <a:solidFill>
                <a:schemeClr val="lt1"/>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368300" lvl="2" marL="1371600" rtl="0" algn="l">
              <a:spcBef>
                <a:spcPts val="0"/>
              </a:spcBef>
              <a:spcAft>
                <a:spcPts val="0"/>
              </a:spcAft>
              <a:buClr>
                <a:schemeClr val="lt1"/>
              </a:buClr>
              <a:buSzPts val="2200"/>
              <a:buFont typeface="Times New Roman"/>
              <a:buAutoNum type="romanLcPeriod"/>
            </a:pPr>
            <a:r>
              <a:rPr lang="en-US" sz="2200">
                <a:solidFill>
                  <a:schemeClr val="lt1"/>
                </a:solidFill>
                <a:latin typeface="Times New Roman"/>
                <a:ea typeface="Times New Roman"/>
                <a:cs typeface="Times New Roman"/>
                <a:sym typeface="Times New Roman"/>
              </a:rPr>
              <a:t>If it is less than the sum of migration time and execution time in higher config. VM, it is not shifted</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368300" lvl="2" marL="1371600" rtl="0" algn="l">
              <a:spcBef>
                <a:spcPts val="0"/>
              </a:spcBef>
              <a:spcAft>
                <a:spcPts val="0"/>
              </a:spcAft>
              <a:buClr>
                <a:schemeClr val="lt1"/>
              </a:buClr>
              <a:buSzPts val="2200"/>
              <a:buFont typeface="Times New Roman"/>
              <a:buAutoNum type="romanLcPeriod"/>
            </a:pPr>
            <a:r>
              <a:rPr lang="en-US" sz="2200">
                <a:solidFill>
                  <a:schemeClr val="lt1"/>
                </a:solidFill>
                <a:latin typeface="Times New Roman"/>
                <a:ea typeface="Times New Roman"/>
                <a:cs typeface="Times New Roman"/>
                <a:sym typeface="Times New Roman"/>
              </a:rPr>
              <a:t>Else it is shifted. Again, in this case:</a:t>
            </a:r>
            <a:endParaRPr sz="2200">
              <a:solidFill>
                <a:schemeClr val="lt1"/>
              </a:solidFill>
              <a:latin typeface="Times New Roman"/>
              <a:ea typeface="Times New Roman"/>
              <a:cs typeface="Times New Roman"/>
              <a:sym typeface="Times New Roman"/>
            </a:endParaRPr>
          </a:p>
          <a:p>
            <a:pPr indent="-368300" lvl="3" marL="1828800" rtl="0" algn="l">
              <a:spcBef>
                <a:spcPts val="0"/>
              </a:spcBef>
              <a:spcAft>
                <a:spcPts val="0"/>
              </a:spcAft>
              <a:buClr>
                <a:schemeClr val="lt1"/>
              </a:buClr>
              <a:buSzPts val="2200"/>
              <a:buFont typeface="Times New Roman"/>
              <a:buAutoNum type="arabicPeriod"/>
            </a:pPr>
            <a:r>
              <a:rPr lang="en-US" sz="2200">
                <a:solidFill>
                  <a:schemeClr val="lt1"/>
                </a:solidFill>
                <a:latin typeface="Times New Roman"/>
                <a:ea typeface="Times New Roman"/>
                <a:cs typeface="Times New Roman"/>
                <a:sym typeface="Times New Roman"/>
              </a:rPr>
              <a:t>An average priority of these jobs are calculated.</a:t>
            </a:r>
            <a:endParaRPr sz="2200">
              <a:solidFill>
                <a:schemeClr val="lt1"/>
              </a:solidFill>
              <a:latin typeface="Times New Roman"/>
              <a:ea typeface="Times New Roman"/>
              <a:cs typeface="Times New Roman"/>
              <a:sym typeface="Times New Roman"/>
            </a:endParaRPr>
          </a:p>
          <a:p>
            <a:pPr indent="-368300" lvl="3" marL="1828800" rtl="0" algn="l">
              <a:spcBef>
                <a:spcPts val="0"/>
              </a:spcBef>
              <a:spcAft>
                <a:spcPts val="0"/>
              </a:spcAft>
              <a:buClr>
                <a:schemeClr val="lt1"/>
              </a:buClr>
              <a:buSzPts val="2200"/>
              <a:buFont typeface="Times New Roman"/>
              <a:buAutoNum type="arabicPeriod"/>
            </a:pPr>
            <a:r>
              <a:rPr lang="en-US" sz="2200">
                <a:solidFill>
                  <a:schemeClr val="lt1"/>
                </a:solidFill>
                <a:latin typeface="Times New Roman"/>
                <a:ea typeface="Times New Roman"/>
                <a:cs typeface="Times New Roman"/>
                <a:sym typeface="Times New Roman"/>
              </a:rPr>
              <a:t>Jobs with priority higher than the average priority are shifted to the higher config. VM.</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0" lvl="0" marL="114300" rtl="0" algn="l">
              <a:spcBef>
                <a:spcPts val="0"/>
              </a:spcBef>
              <a:spcAft>
                <a:spcPts val="0"/>
              </a:spcAft>
              <a:buNone/>
            </a:pPr>
            <a:r>
              <a:rPr lang="en-US" sz="2200">
                <a:solidFill>
                  <a:schemeClr val="lt1"/>
                </a:solidFill>
                <a:latin typeface="Times New Roman"/>
                <a:ea typeface="Times New Roman"/>
                <a:cs typeface="Times New Roman"/>
                <a:sym typeface="Times New Roman"/>
              </a:rPr>
              <a:t>5.  If more jobs keep coming, steps from step 4 are repeated.</a:t>
            </a:r>
            <a:endParaRPr sz="22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animEffect filter="fade" transition="in">
                                      <p:cBhvr>
                                        <p:cTn dur="1900"/>
                                        <p:tgtEl>
                                          <p:spTgt spid="501">
                                            <p:txEl>
                                              <p:pRg end="0" st="0"/>
                                            </p:txEl>
                                          </p:spTgt>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animEffect filter="fade" transition="in">
                                      <p:cBhvr>
                                        <p:cTn dur="1900"/>
                                        <p:tgtEl>
                                          <p:spTgt spid="501">
                                            <p:txEl>
                                              <p:pRg end="1" st="1"/>
                                            </p:txEl>
                                          </p:spTgt>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501">
                                            <p:txEl>
                                              <p:pRg end="2" st="2"/>
                                            </p:txEl>
                                          </p:spTgt>
                                        </p:tgtEl>
                                        <p:attrNameLst>
                                          <p:attrName>style.visibility</p:attrName>
                                        </p:attrNameLst>
                                      </p:cBhvr>
                                      <p:to>
                                        <p:strVal val="visible"/>
                                      </p:to>
                                    </p:set>
                                    <p:animEffect filter="fade" transition="in">
                                      <p:cBhvr>
                                        <p:cTn dur="1900"/>
                                        <p:tgtEl>
                                          <p:spTgt spid="501">
                                            <p:txEl>
                                              <p:pRg end="2" st="2"/>
                                            </p:txEl>
                                          </p:spTgt>
                                        </p:tgtEl>
                                      </p:cBhvr>
                                    </p:animEffect>
                                  </p:childTnLst>
                                </p:cTn>
                              </p:par>
                            </p:childTnLst>
                          </p:cTn>
                        </p:par>
                        <p:par>
                          <p:cTn fill="hold">
                            <p:stCondLst>
                              <p:cond delay="5700"/>
                            </p:stCondLst>
                            <p:childTnLst>
                              <p:par>
                                <p:cTn fill="hold" nodeType="afterEffect" presetClass="entr" presetID="10" presetSubtype="0">
                                  <p:stCondLst>
                                    <p:cond delay="0"/>
                                  </p:stCondLst>
                                  <p:childTnLst>
                                    <p:set>
                                      <p:cBhvr>
                                        <p:cTn dur="1" fill="hold">
                                          <p:stCondLst>
                                            <p:cond delay="0"/>
                                          </p:stCondLst>
                                        </p:cTn>
                                        <p:tgtEl>
                                          <p:spTgt spid="501">
                                            <p:txEl>
                                              <p:pRg end="3" st="3"/>
                                            </p:txEl>
                                          </p:spTgt>
                                        </p:tgtEl>
                                        <p:attrNameLst>
                                          <p:attrName>style.visibility</p:attrName>
                                        </p:attrNameLst>
                                      </p:cBhvr>
                                      <p:to>
                                        <p:strVal val="visible"/>
                                      </p:to>
                                    </p:set>
                                    <p:animEffect filter="fade" transition="in">
                                      <p:cBhvr>
                                        <p:cTn dur="1900"/>
                                        <p:tgtEl>
                                          <p:spTgt spid="501">
                                            <p:txEl>
                                              <p:pRg end="3" st="3"/>
                                            </p:txEl>
                                          </p:spTgt>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501">
                                            <p:txEl>
                                              <p:pRg end="4" st="4"/>
                                            </p:txEl>
                                          </p:spTgt>
                                        </p:tgtEl>
                                        <p:attrNameLst>
                                          <p:attrName>style.visibility</p:attrName>
                                        </p:attrNameLst>
                                      </p:cBhvr>
                                      <p:to>
                                        <p:strVal val="visible"/>
                                      </p:to>
                                    </p:set>
                                    <p:animEffect filter="fade" transition="in">
                                      <p:cBhvr>
                                        <p:cTn dur="1900"/>
                                        <p:tgtEl>
                                          <p:spTgt spid="501">
                                            <p:txEl>
                                              <p:pRg end="4" st="4"/>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501">
                                            <p:txEl>
                                              <p:pRg end="5" st="5"/>
                                            </p:txEl>
                                          </p:spTgt>
                                        </p:tgtEl>
                                        <p:attrNameLst>
                                          <p:attrName>style.visibility</p:attrName>
                                        </p:attrNameLst>
                                      </p:cBhvr>
                                      <p:to>
                                        <p:strVal val="visible"/>
                                      </p:to>
                                    </p:set>
                                    <p:animEffect filter="fade" transition="in">
                                      <p:cBhvr>
                                        <p:cTn dur="1900"/>
                                        <p:tgtEl>
                                          <p:spTgt spid="501">
                                            <p:txEl>
                                              <p:pRg end="5" st="5"/>
                                            </p:txEl>
                                          </p:spTgt>
                                        </p:tgtEl>
                                      </p:cBhvr>
                                    </p:animEffect>
                                  </p:childTnLst>
                                </p:cTn>
                              </p:par>
                            </p:childTnLst>
                          </p:cTn>
                        </p:par>
                        <p:par>
                          <p:cTn fill="hold">
                            <p:stCondLst>
                              <p:cond delay="11400"/>
                            </p:stCondLst>
                            <p:childTnLst>
                              <p:par>
                                <p:cTn fill="hold" nodeType="afterEffect" presetClass="entr" presetID="10" presetSubtype="0">
                                  <p:stCondLst>
                                    <p:cond delay="0"/>
                                  </p:stCondLst>
                                  <p:childTnLst>
                                    <p:set>
                                      <p:cBhvr>
                                        <p:cTn dur="1" fill="hold">
                                          <p:stCondLst>
                                            <p:cond delay="0"/>
                                          </p:stCondLst>
                                        </p:cTn>
                                        <p:tgtEl>
                                          <p:spTgt spid="501">
                                            <p:txEl>
                                              <p:pRg end="6" st="6"/>
                                            </p:txEl>
                                          </p:spTgt>
                                        </p:tgtEl>
                                        <p:attrNameLst>
                                          <p:attrName>style.visibility</p:attrName>
                                        </p:attrNameLst>
                                      </p:cBhvr>
                                      <p:to>
                                        <p:strVal val="visible"/>
                                      </p:to>
                                    </p:set>
                                    <p:animEffect filter="fade" transition="in">
                                      <p:cBhvr>
                                        <p:cTn dur="1900"/>
                                        <p:tgtEl>
                                          <p:spTgt spid="501">
                                            <p:txEl>
                                              <p:pRg end="6" st="6"/>
                                            </p:txEl>
                                          </p:spTgt>
                                        </p:tgtEl>
                                      </p:cBhvr>
                                    </p:animEffect>
                                  </p:childTnLst>
                                </p:cTn>
                              </p:par>
                            </p:childTnLst>
                          </p:cTn>
                        </p:par>
                        <p:par>
                          <p:cTn fill="hold">
                            <p:stCondLst>
                              <p:cond delay="13300"/>
                            </p:stCondLst>
                            <p:childTnLst>
                              <p:par>
                                <p:cTn fill="hold" nodeType="afterEffect" presetClass="entr" presetID="10" presetSubtype="0">
                                  <p:stCondLst>
                                    <p:cond delay="0"/>
                                  </p:stCondLst>
                                  <p:childTnLst>
                                    <p:set>
                                      <p:cBhvr>
                                        <p:cTn dur="1" fill="hold">
                                          <p:stCondLst>
                                            <p:cond delay="0"/>
                                          </p:stCondLst>
                                        </p:cTn>
                                        <p:tgtEl>
                                          <p:spTgt spid="501">
                                            <p:txEl>
                                              <p:pRg end="7" st="7"/>
                                            </p:txEl>
                                          </p:spTgt>
                                        </p:tgtEl>
                                        <p:attrNameLst>
                                          <p:attrName>style.visibility</p:attrName>
                                        </p:attrNameLst>
                                      </p:cBhvr>
                                      <p:to>
                                        <p:strVal val="visible"/>
                                      </p:to>
                                    </p:set>
                                    <p:animEffect filter="fade" transition="in">
                                      <p:cBhvr>
                                        <p:cTn dur="1900"/>
                                        <p:tgtEl>
                                          <p:spTgt spid="501">
                                            <p:txEl>
                                              <p:pRg end="7" st="7"/>
                                            </p:txEl>
                                          </p:spTgt>
                                        </p:tgtEl>
                                      </p:cBhvr>
                                    </p:animEffect>
                                  </p:childTnLst>
                                </p:cTn>
                              </p:par>
                            </p:childTnLst>
                          </p:cTn>
                        </p:par>
                        <p:par>
                          <p:cTn fill="hold">
                            <p:stCondLst>
                              <p:cond delay="15200"/>
                            </p:stCondLst>
                            <p:childTnLst>
                              <p:par>
                                <p:cTn fill="hold" nodeType="afterEffect" presetClass="entr" presetID="10" presetSubtype="0">
                                  <p:stCondLst>
                                    <p:cond delay="0"/>
                                  </p:stCondLst>
                                  <p:childTnLst>
                                    <p:set>
                                      <p:cBhvr>
                                        <p:cTn dur="1" fill="hold">
                                          <p:stCondLst>
                                            <p:cond delay="0"/>
                                          </p:stCondLst>
                                        </p:cTn>
                                        <p:tgtEl>
                                          <p:spTgt spid="501">
                                            <p:txEl>
                                              <p:pRg end="8" st="8"/>
                                            </p:txEl>
                                          </p:spTgt>
                                        </p:tgtEl>
                                        <p:attrNameLst>
                                          <p:attrName>style.visibility</p:attrName>
                                        </p:attrNameLst>
                                      </p:cBhvr>
                                      <p:to>
                                        <p:strVal val="visible"/>
                                      </p:to>
                                    </p:set>
                                    <p:animEffect filter="fade" transition="in">
                                      <p:cBhvr>
                                        <p:cTn dur="1900"/>
                                        <p:tgtEl>
                                          <p:spTgt spid="501">
                                            <p:txEl>
                                              <p:pRg end="8" st="8"/>
                                            </p:txEl>
                                          </p:spTgt>
                                        </p:tgtEl>
                                      </p:cBhvr>
                                    </p:animEffect>
                                  </p:childTnLst>
                                </p:cTn>
                              </p:par>
                            </p:childTnLst>
                          </p:cTn>
                        </p:par>
                        <p:par>
                          <p:cTn fill="hold">
                            <p:stCondLst>
                              <p:cond delay="17100"/>
                            </p:stCondLst>
                            <p:childTnLst>
                              <p:par>
                                <p:cTn fill="hold" nodeType="afterEffect" presetClass="entr" presetID="10" presetSubtype="0">
                                  <p:stCondLst>
                                    <p:cond delay="0"/>
                                  </p:stCondLst>
                                  <p:childTnLst>
                                    <p:set>
                                      <p:cBhvr>
                                        <p:cTn dur="1" fill="hold">
                                          <p:stCondLst>
                                            <p:cond delay="0"/>
                                          </p:stCondLst>
                                        </p:cTn>
                                        <p:tgtEl>
                                          <p:spTgt spid="501">
                                            <p:txEl>
                                              <p:pRg end="9" st="9"/>
                                            </p:txEl>
                                          </p:spTgt>
                                        </p:tgtEl>
                                        <p:attrNameLst>
                                          <p:attrName>style.visibility</p:attrName>
                                        </p:attrNameLst>
                                      </p:cBhvr>
                                      <p:to>
                                        <p:strVal val="visible"/>
                                      </p:to>
                                    </p:set>
                                    <p:animEffect filter="fade" transition="in">
                                      <p:cBhvr>
                                        <p:cTn dur="1900"/>
                                        <p:tgtEl>
                                          <p:spTgt spid="501">
                                            <p:txEl>
                                              <p:pRg end="9" st="9"/>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501">
                                            <p:txEl>
                                              <p:pRg end="10" st="10"/>
                                            </p:txEl>
                                          </p:spTgt>
                                        </p:tgtEl>
                                        <p:attrNameLst>
                                          <p:attrName>style.visibility</p:attrName>
                                        </p:attrNameLst>
                                      </p:cBhvr>
                                      <p:to>
                                        <p:strVal val="visible"/>
                                      </p:to>
                                    </p:set>
                                    <p:animEffect filter="fade" transition="in">
                                      <p:cBhvr>
                                        <p:cTn dur="1900"/>
                                        <p:tgtEl>
                                          <p:spTgt spid="50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100000">
              <a:srgbClr val="1E123D"/>
            </a:gs>
          </a:gsLst>
          <a:lin ang="5400012" scaled="0"/>
        </a:gradFill>
      </p:bgPr>
    </p:bg>
    <p:spTree>
      <p:nvGrpSpPr>
        <p:cNvPr id="506" name="Shape 506"/>
        <p:cNvGrpSpPr/>
        <p:nvPr/>
      </p:nvGrpSpPr>
      <p:grpSpPr>
        <a:xfrm>
          <a:off x="0" y="0"/>
          <a:ext cx="0" cy="0"/>
          <a:chOff x="0" y="0"/>
          <a:chExt cx="0" cy="0"/>
        </a:xfrm>
      </p:grpSpPr>
      <p:sp>
        <p:nvSpPr>
          <p:cNvPr id="507" name="Google Shape;507;p36"/>
          <p:cNvSpPr txBox="1"/>
          <p:nvPr/>
        </p:nvSpPr>
        <p:spPr>
          <a:xfrm>
            <a:off x="635000" y="435125"/>
            <a:ext cx="82884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solidFill>
                  <a:srgbClr val="FFC000"/>
                </a:solidFill>
                <a:latin typeface="Times New Roman"/>
                <a:ea typeface="Times New Roman"/>
                <a:cs typeface="Times New Roman"/>
                <a:sym typeface="Times New Roman"/>
              </a:rPr>
              <a:t>RESULT ANALYSIS</a:t>
            </a:r>
            <a:endParaRPr sz="4200">
              <a:solidFill>
                <a:srgbClr val="FFC000"/>
              </a:solidFill>
              <a:latin typeface="Times New Roman"/>
              <a:ea typeface="Times New Roman"/>
              <a:cs typeface="Times New Roman"/>
              <a:sym typeface="Times New Roman"/>
            </a:endParaRPr>
          </a:p>
        </p:txBody>
      </p:sp>
      <p:sp>
        <p:nvSpPr>
          <p:cNvPr id="508" name="Google Shape;508;p36"/>
          <p:cNvSpPr txBox="1"/>
          <p:nvPr/>
        </p:nvSpPr>
        <p:spPr>
          <a:xfrm>
            <a:off x="635000" y="1437100"/>
            <a:ext cx="11006100" cy="54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1"/>
                </a:solidFill>
                <a:latin typeface="Times New Roman"/>
                <a:ea typeface="Times New Roman"/>
                <a:cs typeface="Times New Roman"/>
                <a:sym typeface="Times New Roman"/>
              </a:rPr>
              <a:t>For the experiment's execution, the Cloud Analyst tool—a graphical user interface of Cloud Sim Architecture—was utilized. The simulation has a twenty-minute timeframe and takes into account six user bases situated in six distinct locations of the world. </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lt1"/>
                </a:solidFill>
                <a:latin typeface="Times New Roman"/>
                <a:ea typeface="Times New Roman"/>
                <a:cs typeface="Times New Roman"/>
                <a:sym typeface="Times New Roman"/>
              </a:rPr>
              <a:t>The suggested experiment considers three data centers, with 10 virtual machines with a total memory of 2048 MB in each data center.</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lt1"/>
                </a:solidFill>
                <a:latin typeface="Times New Roman"/>
                <a:ea typeface="Times New Roman"/>
                <a:cs typeface="Times New Roman"/>
                <a:sym typeface="Times New Roman"/>
              </a:rPr>
              <a:t>For the experiment simulation, 100, 300, and 500 jobs of varying durations have been selected at random.</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lnSpc>
                <a:spcPct val="137916"/>
              </a:lnSpc>
              <a:spcBef>
                <a:spcPts val="0"/>
              </a:spcBef>
              <a:spcAft>
                <a:spcPts val="0"/>
              </a:spcAft>
              <a:buClr>
                <a:schemeClr val="dk1"/>
              </a:buClr>
              <a:buSzPts val="1100"/>
              <a:buFont typeface="Arial"/>
              <a:buNone/>
            </a:pPr>
            <a:r>
              <a:rPr lang="en-US" sz="2000">
                <a:solidFill>
                  <a:schemeClr val="lt1"/>
                </a:solidFill>
                <a:latin typeface="Times New Roman"/>
                <a:ea typeface="Times New Roman"/>
                <a:cs typeface="Times New Roman"/>
                <a:sym typeface="Times New Roman"/>
              </a:rPr>
              <a:t>                                                          </a:t>
            </a:r>
            <a:r>
              <a:rPr b="1" lang="en-US" sz="1000">
                <a:solidFill>
                  <a:schemeClr val="lt1"/>
                </a:solidFill>
                <a:latin typeface="Times New Roman"/>
                <a:ea typeface="Times New Roman"/>
                <a:cs typeface="Times New Roman"/>
                <a:sym typeface="Times New Roman"/>
              </a:rPr>
              <a:t>Comparison of Avg. Response Time with different no. of Tasks</a:t>
            </a:r>
            <a:endParaRPr sz="2200">
              <a:solidFill>
                <a:schemeClr val="lt1"/>
              </a:solidFill>
              <a:latin typeface="Times New Roman"/>
              <a:ea typeface="Times New Roman"/>
              <a:cs typeface="Times New Roman"/>
              <a:sym typeface="Times New Roman"/>
            </a:endParaRPr>
          </a:p>
        </p:txBody>
      </p:sp>
      <p:pic>
        <p:nvPicPr>
          <p:cNvPr descr="C:\Users\USER\Downloads\response copy.jpg" id="509" name="Google Shape;509;p36"/>
          <p:cNvPicPr preferRelativeResize="0"/>
          <p:nvPr/>
        </p:nvPicPr>
        <p:blipFill>
          <a:blip r:embed="rId3">
            <a:alphaModFix/>
          </a:blip>
          <a:stretch>
            <a:fillRect/>
          </a:stretch>
        </p:blipFill>
        <p:spPr>
          <a:xfrm>
            <a:off x="4176713" y="4069950"/>
            <a:ext cx="3838500" cy="2162100"/>
          </a:xfrm>
          <a:prstGeom prst="round1Rect">
            <a:avLst>
              <a:gd fmla="val 16667" name="adj"/>
            </a:avLst>
          </a:prstGeom>
          <a:noFill/>
          <a:ln cap="flat" cmpd="sng" w="12700">
            <a:solidFill>
              <a:srgbClr val="000000"/>
            </a:solidFill>
            <a:prstDash val="solid"/>
            <a:miter lim="8000"/>
            <a:headEnd len="sm" w="sm" type="none"/>
            <a:tailEnd len="sm" w="sm" type="none"/>
          </a:ln>
          <a:effectLst>
            <a:outerShdw blurRad="342900" rotWithShape="0" algn="bl" dir="5400000" dist="19050">
              <a:srgbClr val="FFFF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2" presetSubtype="4">
                                  <p:stCondLst>
                                    <p:cond delay="0"/>
                                  </p:stCondLst>
                                  <p:childTnLst>
                                    <p:set>
                                      <p:cBhvr>
                                        <p:cTn dur="1" fill="hold">
                                          <p:stCondLst>
                                            <p:cond delay="0"/>
                                          </p:stCondLst>
                                        </p:cTn>
                                        <p:tgtEl>
                                          <p:spTgt spid="509"/>
                                        </p:tgtEl>
                                        <p:attrNameLst>
                                          <p:attrName>style.visibility</p:attrName>
                                        </p:attrNameLst>
                                      </p:cBhvr>
                                      <p:to>
                                        <p:strVal val="visible"/>
                                      </p:to>
                                    </p:set>
                                    <p:anim calcmode="lin" valueType="num">
                                      <p:cBhvr additive="base">
                                        <p:cTn dur="1000"/>
                                        <p:tgtEl>
                                          <p:spTgt spid="50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19"/>
          <p:cNvSpPr txBox="1"/>
          <p:nvPr>
            <p:ph type="title"/>
          </p:nvPr>
        </p:nvSpPr>
        <p:spPr>
          <a:xfrm>
            <a:off x="3971037" y="183565"/>
            <a:ext cx="3565500" cy="7314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FFC000"/>
              </a:buClr>
              <a:buSzPts val="4500"/>
              <a:buFont typeface="Play"/>
              <a:buNone/>
            </a:pPr>
            <a:r>
              <a:rPr lang="en-US" sz="4500">
                <a:solidFill>
                  <a:srgbClr val="FFC000"/>
                </a:solidFill>
              </a:rPr>
              <a:t>CONTENTS</a:t>
            </a:r>
            <a:endParaRPr/>
          </a:p>
        </p:txBody>
      </p:sp>
      <p:sp>
        <p:nvSpPr>
          <p:cNvPr id="224" name="Google Shape;224;p19"/>
          <p:cNvSpPr txBox="1"/>
          <p:nvPr>
            <p:ph idx="1" type="body"/>
          </p:nvPr>
        </p:nvSpPr>
        <p:spPr>
          <a:xfrm>
            <a:off x="475400" y="1245850"/>
            <a:ext cx="5939100" cy="5754300"/>
          </a:xfrm>
          <a:prstGeom prst="rect">
            <a:avLst/>
          </a:prstGeom>
          <a:noFill/>
          <a:ln>
            <a:noFill/>
          </a:ln>
        </p:spPr>
        <p:txBody>
          <a:bodyPr anchorCtr="0" anchor="t" bIns="0" lIns="0" spcFirstLastPara="1" rIns="0" wrap="square" tIns="0">
            <a:noAutofit/>
          </a:bodyPr>
          <a:lstStyle/>
          <a:p>
            <a:pPr indent="-342900" lvl="0" marL="342900" rtl="0" algn="l">
              <a:lnSpc>
                <a:spcPct val="110000"/>
              </a:lnSpc>
              <a:spcBef>
                <a:spcPts val="0"/>
              </a:spcBef>
              <a:spcAft>
                <a:spcPts val="0"/>
              </a:spcAft>
              <a:buSzPts val="2000"/>
              <a:buFont typeface="Gill Sans"/>
              <a:buAutoNum type="arabicPeriod"/>
            </a:pPr>
            <a:r>
              <a:rPr lang="en-US"/>
              <a:t>What is cloud Computing </a:t>
            </a:r>
            <a:r>
              <a:rPr lang="en-US"/>
              <a:t>           …….3</a:t>
            </a:r>
            <a:endParaRPr/>
          </a:p>
          <a:p>
            <a:pPr indent="-342900" lvl="0" marL="342900" rtl="0" algn="l">
              <a:lnSpc>
                <a:spcPct val="110000"/>
              </a:lnSpc>
              <a:spcBef>
                <a:spcPts val="1800"/>
              </a:spcBef>
              <a:spcAft>
                <a:spcPts val="0"/>
              </a:spcAft>
              <a:buSzPts val="2000"/>
              <a:buFont typeface="Gill Sans"/>
              <a:buAutoNum type="arabicPeriod"/>
            </a:pPr>
            <a:r>
              <a:rPr lang="en-US"/>
              <a:t>C</a:t>
            </a:r>
            <a:r>
              <a:rPr lang="en-US"/>
              <a:t>loud Model                                …….4</a:t>
            </a:r>
            <a:endParaRPr/>
          </a:p>
          <a:p>
            <a:pPr indent="-342900" lvl="0" marL="342900" rtl="0" algn="l">
              <a:lnSpc>
                <a:spcPct val="110000"/>
              </a:lnSpc>
              <a:spcBef>
                <a:spcPts val="1800"/>
              </a:spcBef>
              <a:spcAft>
                <a:spcPts val="0"/>
              </a:spcAft>
              <a:buSzPts val="2000"/>
              <a:buFont typeface="Gill Sans"/>
              <a:buAutoNum type="arabicPeriod"/>
            </a:pPr>
            <a:r>
              <a:rPr lang="en-US"/>
              <a:t>Cloud Services                             …….5</a:t>
            </a:r>
            <a:endParaRPr/>
          </a:p>
          <a:p>
            <a:pPr indent="-342900" lvl="0" marL="342900" rtl="0" algn="l">
              <a:lnSpc>
                <a:spcPct val="110000"/>
              </a:lnSpc>
              <a:spcBef>
                <a:spcPts val="1800"/>
              </a:spcBef>
              <a:spcAft>
                <a:spcPts val="0"/>
              </a:spcAft>
              <a:buSzPts val="2000"/>
              <a:buFont typeface="Gill Sans"/>
              <a:buAutoNum type="arabicPeriod"/>
            </a:pPr>
            <a:r>
              <a:rPr lang="en-US"/>
              <a:t>Load Balancing                              ….…6</a:t>
            </a:r>
            <a:endParaRPr/>
          </a:p>
          <a:p>
            <a:pPr indent="-342900" lvl="0" marL="342900" rtl="0" algn="l">
              <a:lnSpc>
                <a:spcPct val="110000"/>
              </a:lnSpc>
              <a:spcBef>
                <a:spcPts val="1800"/>
              </a:spcBef>
              <a:spcAft>
                <a:spcPts val="0"/>
              </a:spcAft>
              <a:buSzPts val="2000"/>
              <a:buFont typeface="Gill Sans"/>
              <a:buAutoNum type="arabicPeriod"/>
            </a:pPr>
            <a:r>
              <a:rPr lang="en-US"/>
              <a:t>Goals of load balancing                  …….7</a:t>
            </a:r>
            <a:endParaRPr/>
          </a:p>
          <a:p>
            <a:pPr indent="-342900" lvl="0" marL="342900" rtl="0" algn="l">
              <a:lnSpc>
                <a:spcPct val="110000"/>
              </a:lnSpc>
              <a:spcBef>
                <a:spcPts val="1800"/>
              </a:spcBef>
              <a:spcAft>
                <a:spcPts val="0"/>
              </a:spcAft>
              <a:buSzPts val="2000"/>
              <a:buFont typeface="Gill Sans"/>
              <a:buAutoNum type="arabicPeriod"/>
            </a:pPr>
            <a:r>
              <a:rPr lang="en-US"/>
              <a:t>Strategies of Load Balancing           ……8</a:t>
            </a:r>
            <a:endParaRPr/>
          </a:p>
          <a:p>
            <a:pPr indent="-342900" lvl="0" marL="342900" rtl="0" algn="l">
              <a:lnSpc>
                <a:spcPct val="110000"/>
              </a:lnSpc>
              <a:spcBef>
                <a:spcPts val="1800"/>
              </a:spcBef>
              <a:spcAft>
                <a:spcPts val="0"/>
              </a:spcAft>
              <a:buSzPts val="2000"/>
              <a:buFont typeface="Gill Sans"/>
              <a:buAutoNum type="arabicPeriod"/>
            </a:pPr>
            <a:r>
              <a:rPr lang="en-US"/>
              <a:t>Types of load balancing algorithms</a:t>
            </a:r>
            <a:r>
              <a:rPr lang="en-US"/>
              <a:t> </a:t>
            </a:r>
            <a:r>
              <a:rPr lang="en-US"/>
              <a:t> ...…..9</a:t>
            </a:r>
            <a:endParaRPr/>
          </a:p>
          <a:p>
            <a:pPr indent="-342900" lvl="1" marL="800100" rtl="0" algn="l">
              <a:lnSpc>
                <a:spcPct val="110000"/>
              </a:lnSpc>
              <a:spcBef>
                <a:spcPts val="1300"/>
              </a:spcBef>
              <a:spcAft>
                <a:spcPts val="0"/>
              </a:spcAft>
              <a:buSzPts val="2000"/>
              <a:buFont typeface="Gill Sans"/>
              <a:buAutoNum type="romanUcPeriod"/>
            </a:pPr>
            <a:r>
              <a:rPr i="1" lang="en-US" sz="2000"/>
              <a:t>Static load balancing</a:t>
            </a:r>
            <a:endParaRPr/>
          </a:p>
          <a:p>
            <a:pPr indent="-342900" lvl="1" marL="800100" rtl="0" algn="l">
              <a:lnSpc>
                <a:spcPct val="110000"/>
              </a:lnSpc>
              <a:spcBef>
                <a:spcPts val="1300"/>
              </a:spcBef>
              <a:spcAft>
                <a:spcPts val="0"/>
              </a:spcAft>
              <a:buSzPts val="2000"/>
              <a:buFont typeface="Gill Sans"/>
              <a:buAutoNum type="romanUcPeriod"/>
            </a:pPr>
            <a:r>
              <a:rPr i="1" lang="en-US" sz="2000"/>
              <a:t>Dynamic load balancing</a:t>
            </a:r>
            <a:endParaRPr i="1" sz="2000"/>
          </a:p>
          <a:p>
            <a:pPr indent="-342900" lvl="0" marL="342900" rtl="0" algn="l">
              <a:lnSpc>
                <a:spcPct val="110000"/>
              </a:lnSpc>
              <a:spcBef>
                <a:spcPts val="1800"/>
              </a:spcBef>
              <a:spcAft>
                <a:spcPts val="0"/>
              </a:spcAft>
              <a:buSzPts val="2000"/>
              <a:buFont typeface="Gill Sans"/>
              <a:buAutoNum type="arabicPeriod"/>
            </a:pPr>
            <a:r>
              <a:rPr lang="en-US">
                <a:uFill>
                  <a:noFill/>
                </a:uFill>
                <a:hlinkClick action="ppaction://hlinksldjump" r:id="rId4"/>
              </a:rPr>
              <a:t>Load balancing Algorithms</a:t>
            </a:r>
            <a:r>
              <a:rPr lang="en-US"/>
              <a:t>         ……</a:t>
            </a:r>
            <a:r>
              <a:rPr lang="en-US"/>
              <a:t>10 - 14</a:t>
            </a:r>
            <a:endParaRPr/>
          </a:p>
          <a:p>
            <a:pPr indent="-228600" lvl="0" marL="228600" rtl="0" algn="l">
              <a:lnSpc>
                <a:spcPct val="110000"/>
              </a:lnSpc>
              <a:spcBef>
                <a:spcPts val="1800"/>
              </a:spcBef>
              <a:spcAft>
                <a:spcPts val="0"/>
              </a:spcAft>
              <a:buClr>
                <a:schemeClr val="lt1"/>
              </a:buClr>
              <a:buSzPts val="2000"/>
              <a:buNone/>
            </a:pPr>
            <a:r>
              <a:t/>
            </a:r>
            <a:endParaRPr>
              <a:solidFill>
                <a:srgbClr val="FFFFFF"/>
              </a:solidFill>
              <a:latin typeface="Times New Roman"/>
              <a:ea typeface="Times New Roman"/>
              <a:cs typeface="Times New Roman"/>
              <a:sym typeface="Times New Roman"/>
            </a:endParaRPr>
          </a:p>
        </p:txBody>
      </p:sp>
      <p:sp>
        <p:nvSpPr>
          <p:cNvPr id="225" name="Google Shape;225;p19"/>
          <p:cNvSpPr txBox="1"/>
          <p:nvPr/>
        </p:nvSpPr>
        <p:spPr>
          <a:xfrm>
            <a:off x="6574400" y="1245850"/>
            <a:ext cx="5939100" cy="3909600"/>
          </a:xfrm>
          <a:prstGeom prst="rect">
            <a:avLst/>
          </a:prstGeom>
          <a:noFill/>
          <a:ln>
            <a:noFill/>
          </a:ln>
        </p:spPr>
        <p:txBody>
          <a:bodyPr anchorCtr="0" anchor="t" bIns="91425" lIns="91425" spcFirstLastPara="1" rIns="91425" wrap="square" tIns="91425">
            <a:spAutoFit/>
          </a:bodyPr>
          <a:lstStyle/>
          <a:p>
            <a:pPr indent="0" lvl="0" marL="228600" rtl="0" algn="l">
              <a:lnSpc>
                <a:spcPct val="110000"/>
              </a:lnSpc>
              <a:spcBef>
                <a:spcPts val="0"/>
              </a:spcBef>
              <a:spcAft>
                <a:spcPts val="0"/>
              </a:spcAft>
              <a:buNone/>
            </a:pPr>
            <a:r>
              <a:rPr lang="en-US" sz="2000">
                <a:solidFill>
                  <a:schemeClr val="lt1"/>
                </a:solidFill>
                <a:latin typeface="Gill Sans"/>
                <a:ea typeface="Gill Sans"/>
                <a:cs typeface="Gill Sans"/>
                <a:sym typeface="Gill Sans"/>
              </a:rPr>
              <a:t>9. Cloud Sim                ……15</a:t>
            </a:r>
            <a:endParaRPr sz="2000">
              <a:solidFill>
                <a:schemeClr val="lt1"/>
              </a:solidFill>
              <a:latin typeface="Gill Sans"/>
              <a:ea typeface="Gill Sans"/>
              <a:cs typeface="Gill Sans"/>
              <a:sym typeface="Gill Sans"/>
            </a:endParaRPr>
          </a:p>
          <a:p>
            <a:pPr indent="0" lvl="0" marL="0" rtl="0" algn="l">
              <a:lnSpc>
                <a:spcPct val="110000"/>
              </a:lnSpc>
              <a:spcBef>
                <a:spcPts val="1800"/>
              </a:spcBef>
              <a:spcAft>
                <a:spcPts val="0"/>
              </a:spcAft>
              <a:buNone/>
            </a:pPr>
            <a:r>
              <a:rPr lang="en-US" sz="2000">
                <a:solidFill>
                  <a:schemeClr val="lt1"/>
                </a:solidFill>
                <a:latin typeface="Gill Sans"/>
                <a:ea typeface="Gill Sans"/>
                <a:cs typeface="Gill Sans"/>
                <a:sym typeface="Gill Sans"/>
              </a:rPr>
              <a:t>  10. Cloud Analyst          ..….16</a:t>
            </a:r>
            <a:endParaRPr sz="2000">
              <a:solidFill>
                <a:schemeClr val="lt1"/>
              </a:solidFill>
              <a:latin typeface="Gill Sans"/>
              <a:ea typeface="Gill Sans"/>
              <a:cs typeface="Gill Sans"/>
              <a:sym typeface="Gill Sans"/>
            </a:endParaRPr>
          </a:p>
          <a:p>
            <a:pPr indent="0" lvl="0" marL="0" rtl="0" algn="l">
              <a:lnSpc>
                <a:spcPct val="110000"/>
              </a:lnSpc>
              <a:spcBef>
                <a:spcPts val="1800"/>
              </a:spcBef>
              <a:spcAft>
                <a:spcPts val="0"/>
              </a:spcAft>
              <a:buNone/>
            </a:pPr>
            <a:r>
              <a:rPr lang="en-US" sz="2000">
                <a:solidFill>
                  <a:schemeClr val="lt1"/>
                </a:solidFill>
                <a:latin typeface="Gill Sans"/>
                <a:ea typeface="Gill Sans"/>
                <a:cs typeface="Gill Sans"/>
                <a:sym typeface="Gill Sans"/>
              </a:rPr>
              <a:t>  11. Proposed Algorithm    ….17 - 18</a:t>
            </a:r>
            <a:endParaRPr sz="2000">
              <a:solidFill>
                <a:schemeClr val="lt1"/>
              </a:solidFill>
              <a:latin typeface="Gill Sans"/>
              <a:ea typeface="Gill Sans"/>
              <a:cs typeface="Gill Sans"/>
              <a:sym typeface="Gill Sans"/>
            </a:endParaRPr>
          </a:p>
          <a:p>
            <a:pPr indent="0" lvl="0" marL="0" rtl="0" algn="l">
              <a:lnSpc>
                <a:spcPct val="110000"/>
              </a:lnSpc>
              <a:spcBef>
                <a:spcPts val="1800"/>
              </a:spcBef>
              <a:spcAft>
                <a:spcPts val="0"/>
              </a:spcAft>
              <a:buNone/>
            </a:pPr>
            <a:r>
              <a:rPr lang="en-US" sz="2000">
                <a:solidFill>
                  <a:schemeClr val="lt1"/>
                </a:solidFill>
                <a:latin typeface="Gill Sans"/>
                <a:ea typeface="Gill Sans"/>
                <a:cs typeface="Gill Sans"/>
                <a:sym typeface="Gill Sans"/>
              </a:rPr>
              <a:t>  12. Result Analysis of our Proposed  </a:t>
            </a:r>
            <a:endParaRPr sz="2000">
              <a:solidFill>
                <a:schemeClr val="lt1"/>
              </a:solidFill>
              <a:latin typeface="Gill Sans"/>
              <a:ea typeface="Gill Sans"/>
              <a:cs typeface="Gill Sans"/>
              <a:sym typeface="Gill Sans"/>
            </a:endParaRPr>
          </a:p>
          <a:p>
            <a:pPr indent="0" lvl="0" marL="0" rtl="0" algn="l">
              <a:lnSpc>
                <a:spcPct val="110000"/>
              </a:lnSpc>
              <a:spcBef>
                <a:spcPts val="1800"/>
              </a:spcBef>
              <a:spcAft>
                <a:spcPts val="0"/>
              </a:spcAft>
              <a:buNone/>
            </a:pPr>
            <a:r>
              <a:rPr lang="en-US" sz="2000">
                <a:solidFill>
                  <a:schemeClr val="lt1"/>
                </a:solidFill>
                <a:latin typeface="Gill Sans"/>
                <a:ea typeface="Gill Sans"/>
                <a:cs typeface="Gill Sans"/>
                <a:sym typeface="Gill Sans"/>
              </a:rPr>
              <a:t>       algorithm                  ……..19 - 20</a:t>
            </a:r>
            <a:endParaRPr sz="2000">
              <a:solidFill>
                <a:schemeClr val="lt1"/>
              </a:solidFill>
              <a:latin typeface="Gill Sans"/>
              <a:ea typeface="Gill Sans"/>
              <a:cs typeface="Gill Sans"/>
              <a:sym typeface="Gill Sans"/>
            </a:endParaRPr>
          </a:p>
          <a:p>
            <a:pPr indent="0" lvl="0" marL="0" rtl="0" algn="l">
              <a:lnSpc>
                <a:spcPct val="110000"/>
              </a:lnSpc>
              <a:spcBef>
                <a:spcPts val="1800"/>
              </a:spcBef>
              <a:spcAft>
                <a:spcPts val="0"/>
              </a:spcAft>
              <a:buNone/>
            </a:pPr>
            <a:r>
              <a:rPr lang="en-US" sz="2000">
                <a:solidFill>
                  <a:schemeClr val="lt1"/>
                </a:solidFill>
                <a:latin typeface="Gill Sans"/>
                <a:ea typeface="Gill Sans"/>
                <a:cs typeface="Gill Sans"/>
                <a:sym typeface="Gill Sans"/>
              </a:rPr>
              <a:t>  13. Conclusion              ……….21</a:t>
            </a:r>
            <a:endParaRPr sz="2000">
              <a:solidFill>
                <a:schemeClr val="lt1"/>
              </a:solidFill>
              <a:latin typeface="Gill Sans"/>
              <a:ea typeface="Gill Sans"/>
              <a:cs typeface="Gill Sans"/>
              <a:sym typeface="Gill Sans"/>
            </a:endParaRPr>
          </a:p>
          <a:p>
            <a:pPr indent="0" lvl="0" marL="0" rtl="0" algn="l">
              <a:lnSpc>
                <a:spcPct val="110000"/>
              </a:lnSpc>
              <a:spcBef>
                <a:spcPts val="1800"/>
              </a:spcBef>
              <a:spcAft>
                <a:spcPts val="0"/>
              </a:spcAft>
              <a:buNone/>
            </a:pPr>
            <a:r>
              <a:rPr lang="en-US" sz="2000">
                <a:solidFill>
                  <a:schemeClr val="lt1"/>
                </a:solidFill>
                <a:latin typeface="Gill Sans"/>
                <a:ea typeface="Gill Sans"/>
                <a:cs typeface="Gill Sans"/>
                <a:sym typeface="Gill Sans"/>
              </a:rPr>
              <a:t>  14. References              ………..22 - 23</a:t>
            </a:r>
            <a:endParaRPr>
              <a:solidFill>
                <a:schemeClr val="lt1"/>
              </a:solidFill>
              <a:latin typeface="Gill Sans"/>
              <a:ea typeface="Gill Sans"/>
              <a:cs typeface="Gill Sans"/>
              <a:sym typeface="Gill Sans"/>
            </a:endParaRPr>
          </a:p>
        </p:txBody>
      </p:sp>
      <p:cxnSp>
        <p:nvCxnSpPr>
          <p:cNvPr id="226" name="Google Shape;226;p19"/>
          <p:cNvCxnSpPr/>
          <p:nvPr/>
        </p:nvCxnSpPr>
        <p:spPr>
          <a:xfrm>
            <a:off x="6330075" y="1183250"/>
            <a:ext cx="16200" cy="54282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Effect filter="fade" transition="in">
                                      <p:cBhvr>
                                        <p:cTn dur="100"/>
                                        <p:tgtEl>
                                          <p:spTgt spid="224">
                                            <p:txEl>
                                              <p:pRg end="0" st="0"/>
                                            </p:txEl>
                                          </p:spTgt>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animEffect filter="fade" transition="in">
                                      <p:cBhvr>
                                        <p:cTn dur="100"/>
                                        <p:tgtEl>
                                          <p:spTgt spid="224">
                                            <p:txEl>
                                              <p:pRg end="1" st="1"/>
                                            </p:txEl>
                                          </p:spTgt>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animEffect filter="fade" transition="in">
                                      <p:cBhvr>
                                        <p:cTn dur="100"/>
                                        <p:tgtEl>
                                          <p:spTgt spid="224">
                                            <p:txEl>
                                              <p:pRg end="2" st="2"/>
                                            </p:txEl>
                                          </p:spTgt>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24">
                                            <p:txEl>
                                              <p:pRg end="3" st="3"/>
                                            </p:txEl>
                                          </p:spTgt>
                                        </p:tgtEl>
                                        <p:attrNameLst>
                                          <p:attrName>style.visibility</p:attrName>
                                        </p:attrNameLst>
                                      </p:cBhvr>
                                      <p:to>
                                        <p:strVal val="visible"/>
                                      </p:to>
                                    </p:set>
                                    <p:animEffect filter="fade" transition="in">
                                      <p:cBhvr>
                                        <p:cTn dur="100"/>
                                        <p:tgtEl>
                                          <p:spTgt spid="224">
                                            <p:txEl>
                                              <p:pRg end="3" st="3"/>
                                            </p:txEl>
                                          </p:spTgt>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24">
                                            <p:txEl>
                                              <p:pRg end="4" st="4"/>
                                            </p:txEl>
                                          </p:spTgt>
                                        </p:tgtEl>
                                        <p:attrNameLst>
                                          <p:attrName>style.visibility</p:attrName>
                                        </p:attrNameLst>
                                      </p:cBhvr>
                                      <p:to>
                                        <p:strVal val="visible"/>
                                      </p:to>
                                    </p:set>
                                    <p:animEffect filter="fade" transition="in">
                                      <p:cBhvr>
                                        <p:cTn dur="100"/>
                                        <p:tgtEl>
                                          <p:spTgt spid="224">
                                            <p:txEl>
                                              <p:pRg end="4" st="4"/>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4">
                                            <p:txEl>
                                              <p:pRg end="5" st="5"/>
                                            </p:txEl>
                                          </p:spTgt>
                                        </p:tgtEl>
                                        <p:attrNameLst>
                                          <p:attrName>style.visibility</p:attrName>
                                        </p:attrNameLst>
                                      </p:cBhvr>
                                      <p:to>
                                        <p:strVal val="visible"/>
                                      </p:to>
                                    </p:set>
                                    <p:animEffect filter="fade" transition="in">
                                      <p:cBhvr>
                                        <p:cTn dur="100"/>
                                        <p:tgtEl>
                                          <p:spTgt spid="224">
                                            <p:txEl>
                                              <p:pRg end="5" st="5"/>
                                            </p:txEl>
                                          </p:spTgt>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24">
                                            <p:txEl>
                                              <p:pRg end="6" st="6"/>
                                            </p:txEl>
                                          </p:spTgt>
                                        </p:tgtEl>
                                        <p:attrNameLst>
                                          <p:attrName>style.visibility</p:attrName>
                                        </p:attrNameLst>
                                      </p:cBhvr>
                                      <p:to>
                                        <p:strVal val="visible"/>
                                      </p:to>
                                    </p:set>
                                    <p:animEffect filter="fade" transition="in">
                                      <p:cBhvr>
                                        <p:cTn dur="100"/>
                                        <p:tgtEl>
                                          <p:spTgt spid="224">
                                            <p:txEl>
                                              <p:pRg end="6" st="6"/>
                                            </p:txEl>
                                          </p:spTgt>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224">
                                            <p:txEl>
                                              <p:pRg end="7" st="7"/>
                                            </p:txEl>
                                          </p:spTgt>
                                        </p:tgtEl>
                                        <p:attrNameLst>
                                          <p:attrName>style.visibility</p:attrName>
                                        </p:attrNameLst>
                                      </p:cBhvr>
                                      <p:to>
                                        <p:strVal val="visible"/>
                                      </p:to>
                                    </p:set>
                                    <p:animEffect filter="fade" transition="in">
                                      <p:cBhvr>
                                        <p:cTn dur="100"/>
                                        <p:tgtEl>
                                          <p:spTgt spid="224">
                                            <p:txEl>
                                              <p:pRg end="7" st="7"/>
                                            </p:txEl>
                                          </p:spTgt>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24">
                                            <p:txEl>
                                              <p:pRg end="8" st="8"/>
                                            </p:txEl>
                                          </p:spTgt>
                                        </p:tgtEl>
                                        <p:attrNameLst>
                                          <p:attrName>style.visibility</p:attrName>
                                        </p:attrNameLst>
                                      </p:cBhvr>
                                      <p:to>
                                        <p:strVal val="visible"/>
                                      </p:to>
                                    </p:set>
                                    <p:animEffect filter="fade" transition="in">
                                      <p:cBhvr>
                                        <p:cTn dur="100"/>
                                        <p:tgtEl>
                                          <p:spTgt spid="224">
                                            <p:txEl>
                                              <p:pRg end="8" st="8"/>
                                            </p:txEl>
                                          </p:spTgt>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224">
                                            <p:txEl>
                                              <p:pRg end="9" st="9"/>
                                            </p:txEl>
                                          </p:spTgt>
                                        </p:tgtEl>
                                        <p:attrNameLst>
                                          <p:attrName>style.visibility</p:attrName>
                                        </p:attrNameLst>
                                      </p:cBhvr>
                                      <p:to>
                                        <p:strVal val="visible"/>
                                      </p:to>
                                    </p:set>
                                    <p:animEffect filter="fade" transition="in">
                                      <p:cBhvr>
                                        <p:cTn dur="100"/>
                                        <p:tgtEl>
                                          <p:spTgt spid="224">
                                            <p:txEl>
                                              <p:pRg end="9" st="9"/>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4">
                                            <p:txEl>
                                              <p:pRg end="10" st="10"/>
                                            </p:txEl>
                                          </p:spTgt>
                                        </p:tgtEl>
                                        <p:attrNameLst>
                                          <p:attrName>style.visibility</p:attrName>
                                        </p:attrNameLst>
                                      </p:cBhvr>
                                      <p:to>
                                        <p:strVal val="visible"/>
                                      </p:to>
                                    </p:set>
                                    <p:animEffect filter="fade" transition="in">
                                      <p:cBhvr>
                                        <p:cTn dur="100"/>
                                        <p:tgtEl>
                                          <p:spTgt spid="224">
                                            <p:txEl>
                                              <p:pRg end="10" st="10"/>
                                            </p:txEl>
                                          </p:spTgt>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100"/>
                                        <p:tgtEl>
                                          <p:spTgt spid="225">
                                            <p:txEl>
                                              <p:pRg end="0" st="0"/>
                                            </p:txEl>
                                          </p:spTgt>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Effect filter="fade" transition="in">
                                      <p:cBhvr>
                                        <p:cTn dur="100"/>
                                        <p:tgtEl>
                                          <p:spTgt spid="225">
                                            <p:txEl>
                                              <p:pRg end="1" st="1"/>
                                            </p:txEl>
                                          </p:spTgt>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Effect filter="fade" transition="in">
                                      <p:cBhvr>
                                        <p:cTn dur="100"/>
                                        <p:tgtEl>
                                          <p:spTgt spid="225">
                                            <p:txEl>
                                              <p:pRg end="2" st="2"/>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animEffect filter="fade" transition="in">
                                      <p:cBhvr>
                                        <p:cTn dur="100"/>
                                        <p:tgtEl>
                                          <p:spTgt spid="22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animEffect filter="fade" transition="in">
                                      <p:cBhvr>
                                        <p:cTn dur="100"/>
                                        <p:tgtEl>
                                          <p:spTgt spid="225">
                                            <p:txEl>
                                              <p:pRg end="4" st="4"/>
                                            </p:txEl>
                                          </p:spTgt>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animEffect filter="fade" transition="in">
                                      <p:cBhvr>
                                        <p:cTn dur="100"/>
                                        <p:tgtEl>
                                          <p:spTgt spid="225">
                                            <p:txEl>
                                              <p:pRg end="5" st="5"/>
                                            </p:txEl>
                                          </p:spTgt>
                                        </p:tgtEl>
                                      </p:cBhvr>
                                    </p:animEffec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animEffect filter="fade" transition="in">
                                      <p:cBhvr>
                                        <p:cTn dur="100"/>
                                        <p:tgtEl>
                                          <p:spTgt spid="22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100000">
              <a:srgbClr val="1E123D"/>
            </a:gs>
          </a:gsLst>
          <a:path path="circle">
            <a:fillToRect b="50%" l="50%" r="50%" t="50%"/>
          </a:path>
          <a:tileRect/>
        </a:gradFill>
      </p:bgPr>
    </p:bg>
    <p:spTree>
      <p:nvGrpSpPr>
        <p:cNvPr id="514" name="Shape 514"/>
        <p:cNvGrpSpPr/>
        <p:nvPr/>
      </p:nvGrpSpPr>
      <p:grpSpPr>
        <a:xfrm>
          <a:off x="0" y="0"/>
          <a:ext cx="0" cy="0"/>
          <a:chOff x="0" y="0"/>
          <a:chExt cx="0" cy="0"/>
        </a:xfrm>
      </p:grpSpPr>
      <p:sp>
        <p:nvSpPr>
          <p:cNvPr id="515" name="Google Shape;515;p37"/>
          <p:cNvSpPr txBox="1"/>
          <p:nvPr/>
        </p:nvSpPr>
        <p:spPr>
          <a:xfrm>
            <a:off x="635000" y="549275"/>
            <a:ext cx="11167200" cy="61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In the above two figures , it is seen that the proposed</a:t>
            </a:r>
            <a:endParaRPr sz="2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algorithm is performing better than Round Robin and</a:t>
            </a:r>
            <a:endParaRPr sz="2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 MAVMM [1] in respect of average  response time </a:t>
            </a:r>
            <a:endParaRPr sz="2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and average m</a:t>
            </a:r>
            <a:r>
              <a:rPr lang="en-US" sz="2200">
                <a:solidFill>
                  <a:schemeClr val="lt1"/>
                </a:solidFill>
                <a:latin typeface="Times New Roman"/>
                <a:ea typeface="Times New Roman"/>
                <a:cs typeface="Times New Roman"/>
                <a:sym typeface="Times New Roman"/>
              </a:rPr>
              <a:t>akespan time.</a:t>
            </a:r>
            <a:endParaRPr sz="2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rtl="0" algn="ctr">
              <a:lnSpc>
                <a:spcPct val="137916"/>
              </a:lnSpc>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ctr">
              <a:lnSpc>
                <a:spcPct val="137916"/>
              </a:lnSpc>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ctr">
              <a:lnSpc>
                <a:spcPct val="137916"/>
              </a:lnSpc>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ctr">
              <a:lnSpc>
                <a:spcPct val="137916"/>
              </a:lnSpc>
              <a:spcBef>
                <a:spcPts val="0"/>
              </a:spcBef>
              <a:spcAft>
                <a:spcPts val="0"/>
              </a:spcAft>
              <a:buNone/>
            </a:pPr>
            <a:r>
              <a:rPr b="1" lang="en-US" sz="800">
                <a:solidFill>
                  <a:schemeClr val="lt1"/>
                </a:solidFill>
                <a:latin typeface="Times New Roman"/>
                <a:ea typeface="Times New Roman"/>
                <a:cs typeface="Times New Roman"/>
                <a:sym typeface="Times New Roman"/>
              </a:rPr>
              <a:t>                                                                                                                                                                                                                                                </a:t>
            </a:r>
            <a:r>
              <a:rPr b="1" lang="en-US" sz="1100">
                <a:solidFill>
                  <a:schemeClr val="lt1"/>
                </a:solidFill>
                <a:latin typeface="Times New Roman"/>
                <a:ea typeface="Times New Roman"/>
                <a:cs typeface="Times New Roman"/>
                <a:sym typeface="Times New Roman"/>
              </a:rPr>
              <a:t>Comparison of Avg. Response Time with different no. of Tasks</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lt1"/>
                </a:solidFill>
                <a:latin typeface="Times New Roman"/>
                <a:ea typeface="Times New Roman"/>
                <a:cs typeface="Times New Roman"/>
                <a:sym typeface="Times New Roman"/>
              </a:rPr>
              <a:t>The algorithm that we have proposed has been compared with the already existing algorithm like Round Robin as well as the Multi-Agent-Based VM Migration (MAVMM) [1] algorithm. </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lt1"/>
                </a:solidFill>
                <a:latin typeface="Times New Roman"/>
                <a:ea typeface="Times New Roman"/>
                <a:cs typeface="Times New Roman"/>
                <a:sym typeface="Times New Roman"/>
              </a:rPr>
              <a:t>Not only does our proposed algorithm assign jobs to the corresponding available VMs with lower or higher configuration but also based on their priority value. It ensures that not all the jobs in the waiting queue of lower configuration VMs are shifted to higher configuration VMs but only with higher priority tasks will be migrated if and only if remaining execution time is higher than migration time.</a:t>
            </a:r>
            <a:endParaRPr sz="2200">
              <a:solidFill>
                <a:schemeClr val="lt1"/>
              </a:solidFill>
              <a:latin typeface="Times New Roman"/>
              <a:ea typeface="Times New Roman"/>
              <a:cs typeface="Times New Roman"/>
              <a:sym typeface="Times New Roman"/>
            </a:endParaRPr>
          </a:p>
        </p:txBody>
      </p:sp>
      <p:pic>
        <p:nvPicPr>
          <p:cNvPr descr="C:\Users\USER\Downloads\makespan copy.jpg" id="516" name="Google Shape;516;p37"/>
          <p:cNvPicPr preferRelativeResize="0"/>
          <p:nvPr/>
        </p:nvPicPr>
        <p:blipFill>
          <a:blip r:embed="rId3">
            <a:alphaModFix/>
          </a:blip>
          <a:stretch>
            <a:fillRect/>
          </a:stretch>
        </p:blipFill>
        <p:spPr>
          <a:xfrm>
            <a:off x="7225300" y="1134550"/>
            <a:ext cx="4054800" cy="2097600"/>
          </a:xfrm>
          <a:prstGeom prst="round1Rect">
            <a:avLst>
              <a:gd fmla="val 16667" name="adj"/>
            </a:avLst>
          </a:prstGeom>
          <a:noFill/>
          <a:ln cap="flat" cmpd="sng" w="9525">
            <a:solidFill>
              <a:srgbClr val="000000"/>
            </a:solidFill>
            <a:prstDash val="solid"/>
            <a:miter lim="8000"/>
            <a:headEnd len="sm" w="sm" type="none"/>
            <a:tailEnd len="sm" w="sm" type="none"/>
          </a:ln>
          <a:effectLst>
            <a:outerShdw blurRad="342900" rotWithShape="0" algn="bl" dir="5400000" dist="19050">
              <a:srgbClr val="FFFF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1000"/>
                                        <p:tgtEl>
                                          <p:spTgt spid="51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5">
                                            <p:txEl>
                                              <p:pRg end="0" st="0"/>
                                            </p:txEl>
                                          </p:spTgt>
                                        </p:tgtEl>
                                        <p:attrNameLst>
                                          <p:attrName>style.visibility</p:attrName>
                                        </p:attrNameLst>
                                      </p:cBhvr>
                                      <p:to>
                                        <p:strVal val="visible"/>
                                      </p:to>
                                    </p:set>
                                    <p:animEffect filter="fade" transition="in">
                                      <p:cBhvr>
                                        <p:cTn dur="1000"/>
                                        <p:tgtEl>
                                          <p:spTgt spid="51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5">
                                            <p:txEl>
                                              <p:pRg end="1" st="1"/>
                                            </p:txEl>
                                          </p:spTgt>
                                        </p:tgtEl>
                                        <p:attrNameLst>
                                          <p:attrName>style.visibility</p:attrName>
                                        </p:attrNameLst>
                                      </p:cBhvr>
                                      <p:to>
                                        <p:strVal val="visible"/>
                                      </p:to>
                                    </p:set>
                                    <p:animEffect filter="fade" transition="in">
                                      <p:cBhvr>
                                        <p:cTn dur="1000"/>
                                        <p:tgtEl>
                                          <p:spTgt spid="51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15">
                                            <p:txEl>
                                              <p:pRg end="2" st="2"/>
                                            </p:txEl>
                                          </p:spTgt>
                                        </p:tgtEl>
                                        <p:attrNameLst>
                                          <p:attrName>style.visibility</p:attrName>
                                        </p:attrNameLst>
                                      </p:cBhvr>
                                      <p:to>
                                        <p:strVal val="visible"/>
                                      </p:to>
                                    </p:set>
                                    <p:animEffect filter="fade" transition="in">
                                      <p:cBhvr>
                                        <p:cTn dur="1000"/>
                                        <p:tgtEl>
                                          <p:spTgt spid="515">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15">
                                            <p:txEl>
                                              <p:pRg end="3" st="3"/>
                                            </p:txEl>
                                          </p:spTgt>
                                        </p:tgtEl>
                                        <p:attrNameLst>
                                          <p:attrName>style.visibility</p:attrName>
                                        </p:attrNameLst>
                                      </p:cBhvr>
                                      <p:to>
                                        <p:strVal val="visible"/>
                                      </p:to>
                                    </p:set>
                                    <p:animEffect filter="fade" transition="in">
                                      <p:cBhvr>
                                        <p:cTn dur="1000"/>
                                        <p:tgtEl>
                                          <p:spTgt spid="515">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15">
                                            <p:txEl>
                                              <p:pRg end="4" st="4"/>
                                            </p:txEl>
                                          </p:spTgt>
                                        </p:tgtEl>
                                        <p:attrNameLst>
                                          <p:attrName>style.visibility</p:attrName>
                                        </p:attrNameLst>
                                      </p:cBhvr>
                                      <p:to>
                                        <p:strVal val="visible"/>
                                      </p:to>
                                    </p:set>
                                    <p:animEffect filter="fade" transition="in">
                                      <p:cBhvr>
                                        <p:cTn dur="1000"/>
                                        <p:tgtEl>
                                          <p:spTgt spid="515">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15">
                                            <p:txEl>
                                              <p:pRg end="5" st="5"/>
                                            </p:txEl>
                                          </p:spTgt>
                                        </p:tgtEl>
                                        <p:attrNameLst>
                                          <p:attrName>style.visibility</p:attrName>
                                        </p:attrNameLst>
                                      </p:cBhvr>
                                      <p:to>
                                        <p:strVal val="visible"/>
                                      </p:to>
                                    </p:set>
                                    <p:animEffect filter="fade" transition="in">
                                      <p:cBhvr>
                                        <p:cTn dur="1000"/>
                                        <p:tgtEl>
                                          <p:spTgt spid="515">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515">
                                            <p:txEl>
                                              <p:pRg end="6" st="6"/>
                                            </p:txEl>
                                          </p:spTgt>
                                        </p:tgtEl>
                                        <p:attrNameLst>
                                          <p:attrName>style.visibility</p:attrName>
                                        </p:attrNameLst>
                                      </p:cBhvr>
                                      <p:to>
                                        <p:strVal val="visible"/>
                                      </p:to>
                                    </p:set>
                                    <p:animEffect filter="fade" transition="in">
                                      <p:cBhvr>
                                        <p:cTn dur="1000"/>
                                        <p:tgtEl>
                                          <p:spTgt spid="515">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515">
                                            <p:txEl>
                                              <p:pRg end="7" st="7"/>
                                            </p:txEl>
                                          </p:spTgt>
                                        </p:tgtEl>
                                        <p:attrNameLst>
                                          <p:attrName>style.visibility</p:attrName>
                                        </p:attrNameLst>
                                      </p:cBhvr>
                                      <p:to>
                                        <p:strVal val="visible"/>
                                      </p:to>
                                    </p:set>
                                    <p:animEffect filter="fade" transition="in">
                                      <p:cBhvr>
                                        <p:cTn dur="1000"/>
                                        <p:tgtEl>
                                          <p:spTgt spid="515">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515">
                                            <p:txEl>
                                              <p:pRg end="8" st="8"/>
                                            </p:txEl>
                                          </p:spTgt>
                                        </p:tgtEl>
                                        <p:attrNameLst>
                                          <p:attrName>style.visibility</p:attrName>
                                        </p:attrNameLst>
                                      </p:cBhvr>
                                      <p:to>
                                        <p:strVal val="visible"/>
                                      </p:to>
                                    </p:set>
                                    <p:animEffect filter="fade" transition="in">
                                      <p:cBhvr>
                                        <p:cTn dur="1000"/>
                                        <p:tgtEl>
                                          <p:spTgt spid="515">
                                            <p:txEl>
                                              <p:pRg end="8" st="8"/>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515">
                                            <p:txEl>
                                              <p:pRg end="9" st="9"/>
                                            </p:txEl>
                                          </p:spTgt>
                                        </p:tgtEl>
                                        <p:attrNameLst>
                                          <p:attrName>style.visibility</p:attrName>
                                        </p:attrNameLst>
                                      </p:cBhvr>
                                      <p:to>
                                        <p:strVal val="visible"/>
                                      </p:to>
                                    </p:set>
                                    <p:animEffect filter="fade" transition="in">
                                      <p:cBhvr>
                                        <p:cTn dur="1000"/>
                                        <p:tgtEl>
                                          <p:spTgt spid="515">
                                            <p:txEl>
                                              <p:pRg end="9" st="9"/>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515">
                                            <p:txEl>
                                              <p:pRg end="10" st="10"/>
                                            </p:txEl>
                                          </p:spTgt>
                                        </p:tgtEl>
                                        <p:attrNameLst>
                                          <p:attrName>style.visibility</p:attrName>
                                        </p:attrNameLst>
                                      </p:cBhvr>
                                      <p:to>
                                        <p:strVal val="visible"/>
                                      </p:to>
                                    </p:set>
                                    <p:animEffect filter="fade" transition="in">
                                      <p:cBhvr>
                                        <p:cTn dur="1000"/>
                                        <p:tgtEl>
                                          <p:spTgt spid="515">
                                            <p:txEl>
                                              <p:pRg end="10" st="10"/>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515">
                                            <p:txEl>
                                              <p:pRg end="11" st="11"/>
                                            </p:txEl>
                                          </p:spTgt>
                                        </p:tgtEl>
                                        <p:attrNameLst>
                                          <p:attrName>style.visibility</p:attrName>
                                        </p:attrNameLst>
                                      </p:cBhvr>
                                      <p:to>
                                        <p:strVal val="visible"/>
                                      </p:to>
                                    </p:set>
                                    <p:animEffect filter="fade" transition="in">
                                      <p:cBhvr>
                                        <p:cTn dur="1000"/>
                                        <p:tgtEl>
                                          <p:spTgt spid="515">
                                            <p:txEl>
                                              <p:pRg end="11" st="11"/>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515">
                                            <p:txEl>
                                              <p:pRg end="12" st="12"/>
                                            </p:txEl>
                                          </p:spTgt>
                                        </p:tgtEl>
                                        <p:attrNameLst>
                                          <p:attrName>style.visibility</p:attrName>
                                        </p:attrNameLst>
                                      </p:cBhvr>
                                      <p:to>
                                        <p:strVal val="visible"/>
                                      </p:to>
                                    </p:set>
                                    <p:animEffect filter="fade" transition="in">
                                      <p:cBhvr>
                                        <p:cTn dur="1000"/>
                                        <p:tgtEl>
                                          <p:spTgt spid="515">
                                            <p:txEl>
                                              <p:pRg end="12" st="12"/>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515">
                                            <p:txEl>
                                              <p:pRg end="13" st="13"/>
                                            </p:txEl>
                                          </p:spTgt>
                                        </p:tgtEl>
                                        <p:attrNameLst>
                                          <p:attrName>style.visibility</p:attrName>
                                        </p:attrNameLst>
                                      </p:cBhvr>
                                      <p:to>
                                        <p:strVal val="visible"/>
                                      </p:to>
                                    </p:set>
                                    <p:animEffect filter="fade" transition="in">
                                      <p:cBhvr>
                                        <p:cTn dur="1000"/>
                                        <p:tgtEl>
                                          <p:spTgt spid="515">
                                            <p:txEl>
                                              <p:pRg end="13" st="13"/>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515">
                                            <p:txEl>
                                              <p:pRg end="14" st="14"/>
                                            </p:txEl>
                                          </p:spTgt>
                                        </p:tgtEl>
                                        <p:attrNameLst>
                                          <p:attrName>style.visibility</p:attrName>
                                        </p:attrNameLst>
                                      </p:cBhvr>
                                      <p:to>
                                        <p:strVal val="visible"/>
                                      </p:to>
                                    </p:set>
                                    <p:animEffect filter="fade" transition="in">
                                      <p:cBhvr>
                                        <p:cTn dur="1000"/>
                                        <p:tgtEl>
                                          <p:spTgt spid="515">
                                            <p:txEl>
                                              <p:pRg end="14" st="14"/>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515">
                                            <p:txEl>
                                              <p:pRg end="15" st="15"/>
                                            </p:txEl>
                                          </p:spTgt>
                                        </p:tgtEl>
                                        <p:attrNameLst>
                                          <p:attrName>style.visibility</p:attrName>
                                        </p:attrNameLst>
                                      </p:cBhvr>
                                      <p:to>
                                        <p:strVal val="visible"/>
                                      </p:to>
                                    </p:set>
                                    <p:animEffect filter="fade" transition="in">
                                      <p:cBhvr>
                                        <p:cTn dur="1000"/>
                                        <p:tgtEl>
                                          <p:spTgt spid="515">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grpSp>
        <p:nvGrpSpPr>
          <p:cNvPr id="521" name="Google Shape;521;p38"/>
          <p:cNvGrpSpPr/>
          <p:nvPr/>
        </p:nvGrpSpPr>
        <p:grpSpPr>
          <a:xfrm>
            <a:off x="363888" y="5322560"/>
            <a:ext cx="1030305" cy="1030305"/>
            <a:chOff x="10240859" y="1436639"/>
            <a:chExt cx="1030305" cy="1030305"/>
          </a:xfrm>
        </p:grpSpPr>
        <p:sp>
          <p:nvSpPr>
            <p:cNvPr id="522" name="Google Shape;522;p38"/>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23" name="Google Shape;523;p38"/>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24" name="Google Shape;524;p38"/>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25" name="Google Shape;525;p38"/>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526" name="Google Shape;526;p3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27" name="Google Shape;527;p38"/>
          <p:cNvSpPr txBox="1"/>
          <p:nvPr>
            <p:ph type="title"/>
          </p:nvPr>
        </p:nvSpPr>
        <p:spPr>
          <a:xfrm>
            <a:off x="611020" y="389863"/>
            <a:ext cx="5437188" cy="1333055"/>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FFC000"/>
              </a:buClr>
              <a:buSzPts val="4800"/>
              <a:buFont typeface="Gill Sans"/>
              <a:buNone/>
            </a:pPr>
            <a:r>
              <a:rPr lang="en-US">
                <a:solidFill>
                  <a:srgbClr val="FFC000"/>
                </a:solidFill>
                <a:latin typeface="Gill Sans"/>
                <a:ea typeface="Gill Sans"/>
                <a:cs typeface="Gill Sans"/>
                <a:sym typeface="Gill Sans"/>
              </a:rPr>
              <a:t>CONCLUSION</a:t>
            </a:r>
            <a:endParaRPr/>
          </a:p>
        </p:txBody>
      </p:sp>
      <p:grpSp>
        <p:nvGrpSpPr>
          <p:cNvPr id="528" name="Google Shape;528;p38"/>
          <p:cNvGrpSpPr/>
          <p:nvPr/>
        </p:nvGrpSpPr>
        <p:grpSpPr>
          <a:xfrm>
            <a:off x="826896" y="1851938"/>
            <a:ext cx="897877" cy="934082"/>
            <a:chOff x="5129684" y="1232940"/>
            <a:chExt cx="897877" cy="934082"/>
          </a:xfrm>
        </p:grpSpPr>
        <p:sp>
          <p:nvSpPr>
            <p:cNvPr id="529" name="Google Shape;529;p38"/>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30" name="Google Shape;530;p38"/>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31" name="Google Shape;531;p38"/>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532" name="Google Shape;532;p38"/>
          <p:cNvSpPr txBox="1"/>
          <p:nvPr>
            <p:ph idx="1" type="body"/>
          </p:nvPr>
        </p:nvSpPr>
        <p:spPr>
          <a:xfrm>
            <a:off x="740325" y="1183100"/>
            <a:ext cx="7335300" cy="5324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The algorithm that we have proposed has been compared with the already existing algorithm like Round Robin as well as the Multi-Agent-Based VM Migration The problem with the algorithms with which the proposed algorithm has been compared, did not consider factors such as priority of tasks. </a:t>
            </a:r>
            <a:endParaRPr sz="2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Our proposed algorithm  ensures that not all the jobs in the waiting queue of lower configuration VMs are shifted to higher configuration VMs but only with higher priority tasks will be migrated if and only if remaining execution time is higher than migration time. </a:t>
            </a:r>
            <a:endParaRPr sz="2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This ensures maximum and efficient resource utilisation, executing all the tasks at an optimal time, thereby also reducing the Makespan time as well as response time.</a:t>
            </a:r>
            <a:endParaRPr sz="21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2F2F2"/>
              </a:solidFill>
              <a:latin typeface="Times New Roman"/>
              <a:ea typeface="Times New Roman"/>
              <a:cs typeface="Times New Roman"/>
              <a:sym typeface="Times New Roman"/>
            </a:endParaRPr>
          </a:p>
        </p:txBody>
      </p:sp>
      <p:sp>
        <p:nvSpPr>
          <p:cNvPr id="533" name="Google Shape;533;p38"/>
          <p:cNvSpPr txBox="1"/>
          <p:nvPr>
            <p:ph idx="11" type="ftr"/>
          </p:nvPr>
        </p:nvSpPr>
        <p:spPr>
          <a:xfrm>
            <a:off x="3359150" y="6507212"/>
            <a:ext cx="6379210" cy="153888"/>
          </a:xfrm>
          <a:prstGeom prst="rect">
            <a:avLst/>
          </a:prstGeom>
          <a:noFill/>
          <a:ln>
            <a:noFill/>
          </a:ln>
        </p:spPr>
        <p:txBody>
          <a:bodyPr anchorCtr="0" anchor="ctr" bIns="0" lIns="0" spcFirstLastPara="1" rIns="0" wrap="square" tIns="0">
            <a:normAutofit/>
          </a:bodyPr>
          <a:lstStyle/>
          <a:p>
            <a:pPr indent="0" lvl="0" marL="0" rtl="0" algn="l">
              <a:spcBef>
                <a:spcPts val="0"/>
              </a:spcBef>
              <a:spcAft>
                <a:spcPts val="0"/>
              </a:spcAft>
              <a:buNone/>
            </a:pPr>
            <a:r>
              <a:rPr lang="en-US"/>
              <a:t>.</a:t>
            </a:r>
            <a:endParaRPr/>
          </a:p>
        </p:txBody>
      </p:sp>
      <p:sp>
        <p:nvSpPr>
          <p:cNvPr id="534" name="Google Shape;534;p3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id="535" name="Google Shape;535;p38"/>
          <p:cNvPicPr preferRelativeResize="0"/>
          <p:nvPr/>
        </p:nvPicPr>
        <p:blipFill>
          <a:blip r:embed="rId4">
            <a:alphaModFix/>
          </a:blip>
          <a:stretch>
            <a:fillRect/>
          </a:stretch>
        </p:blipFill>
        <p:spPr>
          <a:xfrm>
            <a:off x="8361034" y="2230212"/>
            <a:ext cx="3452400" cy="2397600"/>
          </a:xfrm>
          <a:prstGeom prst="round2DiagRect">
            <a:avLst>
              <a:gd fmla="val 16667" name="adj1"/>
              <a:gd fmla="val 0" name="adj2"/>
            </a:avLst>
          </a:prstGeom>
          <a:solidFill>
            <a:schemeClr val="dk2"/>
          </a:solidFill>
          <a:ln>
            <a:noFill/>
          </a:ln>
          <a:effectLst>
            <a:outerShdw blurRad="285750" rotWithShape="0" algn="bl" dir="5400000" dist="19050">
              <a:schemeClr val="lt1">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1000"/>
                                        <p:tgtEl>
                                          <p:spTgt spid="53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anim calcmode="lin" valueType="num">
                                      <p:cBhvr additive="base">
                                        <p:cTn dur="1000"/>
                                        <p:tgtEl>
                                          <p:spTgt spid="53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532">
                                            <p:txEl>
                                              <p:pRg end="1" st="1"/>
                                            </p:txEl>
                                          </p:spTgt>
                                        </p:tgtEl>
                                        <p:attrNameLst>
                                          <p:attrName>style.visibility</p:attrName>
                                        </p:attrNameLst>
                                      </p:cBhvr>
                                      <p:to>
                                        <p:strVal val="visible"/>
                                      </p:to>
                                    </p:set>
                                    <p:anim calcmode="lin" valueType="num">
                                      <p:cBhvr additive="base">
                                        <p:cTn dur="1000"/>
                                        <p:tgtEl>
                                          <p:spTgt spid="53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532">
                                            <p:txEl>
                                              <p:pRg end="2" st="2"/>
                                            </p:txEl>
                                          </p:spTgt>
                                        </p:tgtEl>
                                        <p:attrNameLst>
                                          <p:attrName>style.visibility</p:attrName>
                                        </p:attrNameLst>
                                      </p:cBhvr>
                                      <p:to>
                                        <p:strVal val="visible"/>
                                      </p:to>
                                    </p:set>
                                    <p:anim calcmode="lin" valueType="num">
                                      <p:cBhvr additive="base">
                                        <p:cTn dur="1000"/>
                                        <p:tgtEl>
                                          <p:spTgt spid="53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532">
                                            <p:txEl>
                                              <p:pRg end="3" st="3"/>
                                            </p:txEl>
                                          </p:spTgt>
                                        </p:tgtEl>
                                        <p:attrNameLst>
                                          <p:attrName>style.visibility</p:attrName>
                                        </p:attrNameLst>
                                      </p:cBhvr>
                                      <p:to>
                                        <p:strVal val="visible"/>
                                      </p:to>
                                    </p:set>
                                    <p:anim calcmode="lin" valueType="num">
                                      <p:cBhvr additive="base">
                                        <p:cTn dur="1000"/>
                                        <p:tgtEl>
                                          <p:spTgt spid="53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532">
                                            <p:txEl>
                                              <p:pRg end="4" st="4"/>
                                            </p:txEl>
                                          </p:spTgt>
                                        </p:tgtEl>
                                        <p:attrNameLst>
                                          <p:attrName>style.visibility</p:attrName>
                                        </p:attrNameLst>
                                      </p:cBhvr>
                                      <p:to>
                                        <p:strVal val="visible"/>
                                      </p:to>
                                    </p:set>
                                    <p:anim calcmode="lin" valueType="num">
                                      <p:cBhvr additive="base">
                                        <p:cTn dur="1000"/>
                                        <p:tgtEl>
                                          <p:spTgt spid="53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532">
                                            <p:txEl>
                                              <p:pRg end="5" st="5"/>
                                            </p:txEl>
                                          </p:spTgt>
                                        </p:tgtEl>
                                        <p:attrNameLst>
                                          <p:attrName>style.visibility</p:attrName>
                                        </p:attrNameLst>
                                      </p:cBhvr>
                                      <p:to>
                                        <p:strVal val="visible"/>
                                      </p:to>
                                    </p:set>
                                    <p:anim calcmode="lin" valueType="num">
                                      <p:cBhvr additive="base">
                                        <p:cTn dur="1000"/>
                                        <p:tgtEl>
                                          <p:spTgt spid="53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39" name="Shape 539"/>
        <p:cNvGrpSpPr/>
        <p:nvPr/>
      </p:nvGrpSpPr>
      <p:grpSpPr>
        <a:xfrm>
          <a:off x="0" y="0"/>
          <a:ext cx="0" cy="0"/>
          <a:chOff x="0" y="0"/>
          <a:chExt cx="0" cy="0"/>
        </a:xfrm>
      </p:grpSpPr>
      <p:grpSp>
        <p:nvGrpSpPr>
          <p:cNvPr id="540" name="Google Shape;540;p39"/>
          <p:cNvGrpSpPr/>
          <p:nvPr/>
        </p:nvGrpSpPr>
        <p:grpSpPr>
          <a:xfrm>
            <a:off x="363888" y="5322560"/>
            <a:ext cx="1030305" cy="1030305"/>
            <a:chOff x="10240859" y="1436639"/>
            <a:chExt cx="1030305" cy="1030305"/>
          </a:xfrm>
        </p:grpSpPr>
        <p:sp>
          <p:nvSpPr>
            <p:cNvPr id="541" name="Google Shape;541;p39"/>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42" name="Google Shape;542;p39"/>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43" name="Google Shape;543;p39"/>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44" name="Google Shape;544;p39"/>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545" name="Google Shape;545;p39"/>
          <p:cNvSpPr/>
          <p:nvPr/>
        </p:nvSpPr>
        <p:spPr>
          <a:xfrm>
            <a:off x="0" y="1520825"/>
            <a:ext cx="11038200" cy="5229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46" name="Google Shape;546;p39"/>
          <p:cNvSpPr txBox="1"/>
          <p:nvPr>
            <p:ph type="title"/>
          </p:nvPr>
        </p:nvSpPr>
        <p:spPr>
          <a:xfrm>
            <a:off x="730522" y="293868"/>
            <a:ext cx="4320900" cy="7743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FFC000"/>
              </a:buClr>
              <a:buSzPts val="4400"/>
              <a:buFont typeface="Gill Sans"/>
              <a:buNone/>
            </a:pPr>
            <a:r>
              <a:rPr lang="en-US" sz="4400">
                <a:solidFill>
                  <a:srgbClr val="FFC000"/>
                </a:solidFill>
                <a:latin typeface="Gill Sans"/>
                <a:ea typeface="Gill Sans"/>
                <a:cs typeface="Gill Sans"/>
                <a:sym typeface="Gill Sans"/>
              </a:rPr>
              <a:t>REFERENCES</a:t>
            </a:r>
            <a:endParaRPr/>
          </a:p>
        </p:txBody>
      </p:sp>
      <p:sp>
        <p:nvSpPr>
          <p:cNvPr id="547" name="Google Shape;547;p39"/>
          <p:cNvSpPr txBox="1"/>
          <p:nvPr>
            <p:ph idx="1" type="body"/>
          </p:nvPr>
        </p:nvSpPr>
        <p:spPr>
          <a:xfrm>
            <a:off x="363900" y="1308725"/>
            <a:ext cx="11198100" cy="5441400"/>
          </a:xfrm>
          <a:prstGeom prst="rect">
            <a:avLst/>
          </a:prstGeom>
          <a:noFill/>
          <a:ln>
            <a:noFill/>
          </a:ln>
        </p:spPr>
        <p:txBody>
          <a:bodyPr anchorCtr="0" anchor="t" bIns="0" lIns="0" spcFirstLastPara="1" rIns="0" wrap="square" tIns="0">
            <a:noAutofit/>
          </a:bodyPr>
          <a:lstStyle/>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S. Swarnakar et al. (2023) [1] have created an algorithm (MAVMM) in their research article that entails moving jobs from virtual machines with a lot of load to ones with less load while also considering whether the migration is dependent on a lot of constraints. But in this algorithm priority of tasks have not been considered. In this proposed algorithm, it has been considered to execute the tasks.</a:t>
            </a:r>
            <a:endParaRPr sz="1950">
              <a:latin typeface="Times New Roman"/>
              <a:ea typeface="Times New Roman"/>
              <a:cs typeface="Times New Roman"/>
              <a:sym typeface="Times New Roman"/>
            </a:endParaRPr>
          </a:p>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Sefati et al. (2021) [2] suggested a new load-balancing technique for cloud environments based on the reliability of different resources. In this case, the method looks for nodes that are busy or idle before calculating the fitness function and threshold value for each node in order to assign tasks. The CloudSim simulation results showed that the anticipated solution has lower costs and a lower response time than the other approaches.</a:t>
            </a:r>
            <a:endParaRPr sz="1950">
              <a:latin typeface="Times New Roman"/>
              <a:ea typeface="Times New Roman"/>
              <a:cs typeface="Times New Roman"/>
              <a:sym typeface="Times New Roman"/>
            </a:endParaRPr>
          </a:p>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Hung et al. (2021) [12] created a two-phase evolutionary algorithm for load-balancing virtual machine hosts in a cloud computing system based on migration. Gene programming expressions have been utilized t results than the previously described methods in that particular paper.</a:t>
            </a:r>
            <a:endParaRPr sz="1950">
              <a:latin typeface="Times New Roman"/>
              <a:ea typeface="Times New Roman"/>
              <a:cs typeface="Times New Roman"/>
              <a:sym typeface="Times New Roman"/>
            </a:endParaRPr>
          </a:p>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S. Afzal and G. Kavitha, "Load balancing in cloud computing - A hierarchical taxonomical classification," Journal of Cloud Computing Advances, Systems and Applications, Vol 8, Article No 22, 2019.</a:t>
            </a:r>
            <a:endParaRPr sz="1950">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t/>
            </a:r>
            <a:endParaRPr sz="1800">
              <a:solidFill>
                <a:srgbClr val="F2F2F2"/>
              </a:solidFill>
              <a:latin typeface="Times New Roman"/>
              <a:ea typeface="Times New Roman"/>
              <a:cs typeface="Times New Roman"/>
              <a:sym typeface="Times New Roman"/>
            </a:endParaRPr>
          </a:p>
          <a:p>
            <a:pPr indent="-114300" lvl="0" marL="457200" rtl="0" algn="l">
              <a:lnSpc>
                <a:spcPct val="100000"/>
              </a:lnSpc>
              <a:spcBef>
                <a:spcPts val="1800"/>
              </a:spcBef>
              <a:spcAft>
                <a:spcPts val="0"/>
              </a:spcAft>
              <a:buClr>
                <a:schemeClr val="lt1"/>
              </a:buClr>
              <a:buSzPts val="1800"/>
              <a:buFont typeface="Arial"/>
              <a:buNone/>
            </a:pPr>
            <a:r>
              <a:t/>
            </a:r>
            <a:endParaRPr sz="1800">
              <a:solidFill>
                <a:srgbClr val="FFFFFF"/>
              </a:solidFill>
            </a:endParaRPr>
          </a:p>
        </p:txBody>
      </p:sp>
      <p:sp>
        <p:nvSpPr>
          <p:cNvPr id="548" name="Google Shape;548;p39"/>
          <p:cNvSpPr txBox="1"/>
          <p:nvPr>
            <p:ph idx="10" type="dt"/>
          </p:nvPr>
        </p:nvSpPr>
        <p:spPr>
          <a:xfrm>
            <a:off x="550863" y="6507212"/>
            <a:ext cx="2628900" cy="153888"/>
          </a:xfrm>
          <a:prstGeom prst="rect">
            <a:avLst/>
          </a:prstGeom>
          <a:noFill/>
          <a:ln>
            <a:noFill/>
          </a:ln>
        </p:spPr>
        <p:txBody>
          <a:bodyPr anchorCtr="0" anchor="ctr" bIns="0" lIns="0" spcFirstLastPara="1" rIns="0" wrap="square" tIns="0">
            <a:normAutofit/>
          </a:bodyPr>
          <a:lstStyle/>
          <a:p>
            <a:pPr indent="0" lvl="0" marL="0" rtl="0" algn="l">
              <a:spcBef>
                <a:spcPts val="0"/>
              </a:spcBef>
              <a:spcAft>
                <a:spcPts val="0"/>
              </a:spcAft>
              <a:buNone/>
            </a:pPr>
            <a:r>
              <a:rPr lang="en-US"/>
              <a:t>.</a:t>
            </a:r>
            <a:endParaRPr/>
          </a:p>
        </p:txBody>
      </p:sp>
      <p:sp>
        <p:nvSpPr>
          <p:cNvPr id="549" name="Google Shape;549;p3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1000"/>
                                        <p:tgtEl>
                                          <p:spTgt spid="54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anim calcmode="lin" valueType="num">
                                      <p:cBhvr additive="base">
                                        <p:cTn dur="1000"/>
                                        <p:tgtEl>
                                          <p:spTgt spid="547">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547">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anim calcmode="lin" valueType="num">
                                      <p:cBhvr additive="base">
                                        <p:cTn dur="1000"/>
                                        <p:tgtEl>
                                          <p:spTgt spid="547">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547">
                                            <p:txEl>
                                              <p:pRg end="1" st="1"/>
                                            </p:txEl>
                                          </p:spTgt>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anim calcmode="lin" valueType="num">
                                      <p:cBhvr additive="base">
                                        <p:cTn dur="1000"/>
                                        <p:tgtEl>
                                          <p:spTgt spid="547">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547">
                                            <p:txEl>
                                              <p:pRg end="2" st="2"/>
                                            </p:txEl>
                                          </p:spTgt>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anim calcmode="lin" valueType="num">
                                      <p:cBhvr additive="base">
                                        <p:cTn dur="1000"/>
                                        <p:tgtEl>
                                          <p:spTgt spid="547">
                                            <p:txEl>
                                              <p:pRg end="3" st="3"/>
                                            </p:txEl>
                                          </p:spTgt>
                                        </p:tgtEl>
                                        <p:attrNameLst>
                                          <p:attrName>ppt_w</p:attrName>
                                        </p:attrNameLst>
                                      </p:cBhvr>
                                      <p:tavLst>
                                        <p:tav fmla="" tm="0">
                                          <p:val>
                                            <p:strVal val="0"/>
                                          </p:val>
                                        </p:tav>
                                        <p:tav fmla="" tm="100000">
                                          <p:val>
                                            <p:strVal val="#ppt_w"/>
                                          </p:val>
                                        </p:tav>
                                      </p:tavLst>
                                    </p:anim>
                                    <p:anim calcmode="lin" valueType="num">
                                      <p:cBhvr additive="base">
                                        <p:cTn dur="1000"/>
                                        <p:tgtEl>
                                          <p:spTgt spid="547">
                                            <p:txEl>
                                              <p:pRg end="3" st="3"/>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anim calcmode="lin" valueType="num">
                                      <p:cBhvr additive="base">
                                        <p:cTn dur="1000"/>
                                        <p:tgtEl>
                                          <p:spTgt spid="547">
                                            <p:txEl>
                                              <p:pRg end="4" st="4"/>
                                            </p:txEl>
                                          </p:spTgt>
                                        </p:tgtEl>
                                        <p:attrNameLst>
                                          <p:attrName>ppt_w</p:attrName>
                                        </p:attrNameLst>
                                      </p:cBhvr>
                                      <p:tavLst>
                                        <p:tav fmla="" tm="0">
                                          <p:val>
                                            <p:strVal val="0"/>
                                          </p:val>
                                        </p:tav>
                                        <p:tav fmla="" tm="100000">
                                          <p:val>
                                            <p:strVal val="#ppt_w"/>
                                          </p:val>
                                        </p:tav>
                                      </p:tavLst>
                                    </p:anim>
                                    <p:anim calcmode="lin" valueType="num">
                                      <p:cBhvr additive="base">
                                        <p:cTn dur="1000"/>
                                        <p:tgtEl>
                                          <p:spTgt spid="547">
                                            <p:txEl>
                                              <p:pRg end="4" st="4"/>
                                            </p:txEl>
                                          </p:spTgt>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anim calcmode="lin" valueType="num">
                                      <p:cBhvr additive="base">
                                        <p:cTn dur="1000"/>
                                        <p:tgtEl>
                                          <p:spTgt spid="547">
                                            <p:txEl>
                                              <p:pRg end="5" st="5"/>
                                            </p:txEl>
                                          </p:spTgt>
                                        </p:tgtEl>
                                        <p:attrNameLst>
                                          <p:attrName>ppt_w</p:attrName>
                                        </p:attrNameLst>
                                      </p:cBhvr>
                                      <p:tavLst>
                                        <p:tav fmla="" tm="0">
                                          <p:val>
                                            <p:strVal val="0"/>
                                          </p:val>
                                        </p:tav>
                                        <p:tav fmla="" tm="100000">
                                          <p:val>
                                            <p:strVal val="#ppt_w"/>
                                          </p:val>
                                        </p:tav>
                                      </p:tavLst>
                                    </p:anim>
                                    <p:anim calcmode="lin" valueType="num">
                                      <p:cBhvr additive="base">
                                        <p:cTn dur="1000"/>
                                        <p:tgtEl>
                                          <p:spTgt spid="547">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3" name="Shape 553"/>
        <p:cNvGrpSpPr/>
        <p:nvPr/>
      </p:nvGrpSpPr>
      <p:grpSpPr>
        <a:xfrm>
          <a:off x="0" y="0"/>
          <a:ext cx="0" cy="0"/>
          <a:chOff x="0" y="0"/>
          <a:chExt cx="0" cy="0"/>
        </a:xfrm>
      </p:grpSpPr>
      <p:grpSp>
        <p:nvGrpSpPr>
          <p:cNvPr id="554" name="Google Shape;554;p40"/>
          <p:cNvGrpSpPr/>
          <p:nvPr/>
        </p:nvGrpSpPr>
        <p:grpSpPr>
          <a:xfrm>
            <a:off x="361326" y="5319277"/>
            <a:ext cx="1033588" cy="1033588"/>
            <a:chOff x="10238297" y="1433356"/>
            <a:chExt cx="1033588" cy="1033588"/>
          </a:xfrm>
        </p:grpSpPr>
        <p:sp>
          <p:nvSpPr>
            <p:cNvPr id="555" name="Google Shape;555;p40"/>
            <p:cNvSpPr/>
            <p:nvPr/>
          </p:nvSpPr>
          <p:spPr>
            <a:xfrm rot="-8100000">
              <a:off x="10266523" y="1740761"/>
              <a:ext cx="930609" cy="465304"/>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56" name="Google Shape;556;p40"/>
            <p:cNvSpPr/>
            <p:nvPr/>
          </p:nvSpPr>
          <p:spPr>
            <a:xfrm rot="-2700000">
              <a:off x="11115586" y="1939365"/>
              <a:ext cx="53457" cy="23334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57" name="Google Shape;557;p40"/>
            <p:cNvSpPr/>
            <p:nvPr/>
          </p:nvSpPr>
          <p:spPr>
            <a:xfrm rot="-2700000">
              <a:off x="10625073" y="1448852"/>
              <a:ext cx="53457" cy="23334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58" name="Google Shape;558;p40"/>
            <p:cNvSpPr/>
            <p:nvPr/>
          </p:nvSpPr>
          <p:spPr>
            <a:xfrm rot="-8100000">
              <a:off x="10289786" y="1684597"/>
              <a:ext cx="930609" cy="53110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559" name="Google Shape;559;p40"/>
          <p:cNvSpPr/>
          <p:nvPr/>
        </p:nvSpPr>
        <p:spPr>
          <a:xfrm>
            <a:off x="0" y="1520825"/>
            <a:ext cx="11038200" cy="5229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60" name="Google Shape;560;p40"/>
          <p:cNvSpPr txBox="1"/>
          <p:nvPr>
            <p:ph idx="1" type="body"/>
          </p:nvPr>
        </p:nvSpPr>
        <p:spPr>
          <a:xfrm>
            <a:off x="531200" y="420100"/>
            <a:ext cx="10913700" cy="6233700"/>
          </a:xfrm>
          <a:prstGeom prst="rect">
            <a:avLst/>
          </a:prstGeom>
          <a:noFill/>
          <a:ln>
            <a:noFill/>
          </a:ln>
        </p:spPr>
        <p:txBody>
          <a:bodyPr anchorCtr="0" anchor="t" bIns="0" lIns="0" spcFirstLastPara="1" rIns="0" wrap="square" tIns="0">
            <a:noAutofit/>
          </a:bodyPr>
          <a:lstStyle/>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C.K. Rath, P. Biswal and S.S. Suar, "Dynamic Task Scheduling with Load Balancing using Genetic Algorithm," 2018 International Conference on Information Technology (ICIT), Bhubaneswar, 2018, pp. 91-95.</a:t>
            </a:r>
            <a:endParaRPr sz="1950">
              <a:latin typeface="Times New Roman"/>
              <a:ea typeface="Times New Roman"/>
              <a:cs typeface="Times New Roman"/>
              <a:sym typeface="Times New Roman"/>
            </a:endParaRPr>
          </a:p>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S. Swarnakar, Z. Raza, S. Bhattacharya, C. Banerjee, “A Novel Improved Hybrid Model for Load Balancing in Cloud Environment”, Fourth International Conference on Research in Computational Intelligence and Communication Networks, 2018. doi:10.1109/ICRCICN.2018.8718697.</a:t>
            </a:r>
            <a:endParaRPr sz="1950">
              <a:latin typeface="Times New Roman"/>
              <a:ea typeface="Times New Roman"/>
              <a:cs typeface="Times New Roman"/>
              <a:sym typeface="Times New Roman"/>
            </a:endParaRPr>
          </a:p>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M. Kumar and S. C. Sharma, "Dynamic load balancing algorithm to minimize the makespan time and utilize the resources effectively in cloud environment," International Journal of Computers and Applications, Vol. 42, Issue 1, pp. 108-117, 2017.</a:t>
            </a:r>
            <a:endParaRPr sz="1950">
              <a:latin typeface="Times New Roman"/>
              <a:ea typeface="Times New Roman"/>
              <a:cs typeface="Times New Roman"/>
              <a:sym typeface="Times New Roman"/>
            </a:endParaRPr>
          </a:p>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R. J. Khan and Md. O. Ahmad, "A survey on load balancing algorithms in cloud computing," International Journal of Autonomic Computing (IJAC), Inderscience Pub., Vol. 2, No. 4, 2017.</a:t>
            </a:r>
            <a:endParaRPr sz="1950">
              <a:latin typeface="Times New Roman"/>
              <a:ea typeface="Times New Roman"/>
              <a:cs typeface="Times New Roman"/>
              <a:sym typeface="Times New Roman"/>
            </a:endParaRPr>
          </a:p>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O. Kaneria and R. K. Banyal, "Analysis and improvement of load balancing in Cloud Computing." 2016 International Conference on ICT in Business Industry &amp; Government (ICTBIG), Indore, 2016, pp. 1-5, DOI: 10.1109/ICTBIG.2016.7892711.</a:t>
            </a:r>
            <a:endParaRPr sz="1950">
              <a:latin typeface="Times New Roman"/>
              <a:ea typeface="Times New Roman"/>
              <a:cs typeface="Times New Roman"/>
              <a:sym typeface="Times New Roman"/>
            </a:endParaRPr>
          </a:p>
          <a:p>
            <a:pPr indent="-352425" lvl="0" marL="914400" rtl="0" algn="l">
              <a:spcBef>
                <a:spcPts val="1000"/>
              </a:spcBef>
              <a:spcAft>
                <a:spcPts val="0"/>
              </a:spcAft>
              <a:buSzPts val="1950"/>
              <a:buFont typeface="Times New Roman"/>
              <a:buChar char="●"/>
            </a:pPr>
            <a:r>
              <a:rPr lang="en-US" sz="1950">
                <a:latin typeface="Times New Roman"/>
                <a:ea typeface="Times New Roman"/>
                <a:cs typeface="Times New Roman"/>
                <a:sym typeface="Times New Roman"/>
              </a:rPr>
              <a:t>A. Dave, P. Bhargesh and G. Bhatt, "Load balancing in cloud computing using optimization techniques: A study," 2016 International Conference on Communication and Electronics Systems (ICCES), Coimbatore, 2016, pp. 1-6. 10.1109/CESYS.2016.7889883.</a:t>
            </a:r>
            <a:endParaRPr sz="1950">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t/>
            </a:r>
            <a:endParaRPr sz="1950">
              <a:solidFill>
                <a:srgbClr val="F2F2F2"/>
              </a:solidFill>
              <a:latin typeface="Times New Roman"/>
              <a:ea typeface="Times New Roman"/>
              <a:cs typeface="Times New Roman"/>
              <a:sym typeface="Times New Roman"/>
            </a:endParaRPr>
          </a:p>
          <a:p>
            <a:pPr indent="-114300" lvl="0" marL="457200" rtl="0" algn="l">
              <a:lnSpc>
                <a:spcPct val="100000"/>
              </a:lnSpc>
              <a:spcBef>
                <a:spcPts val="1800"/>
              </a:spcBef>
              <a:spcAft>
                <a:spcPts val="0"/>
              </a:spcAft>
              <a:buClr>
                <a:schemeClr val="lt1"/>
              </a:buClr>
              <a:buSzPts val="1800"/>
              <a:buFont typeface="Arial"/>
              <a:buNone/>
            </a:pPr>
            <a:r>
              <a:t/>
            </a:r>
            <a:endParaRPr sz="1800">
              <a:solidFill>
                <a:srgbClr val="FFFFFF"/>
              </a:solidFill>
            </a:endParaRPr>
          </a:p>
        </p:txBody>
      </p:sp>
      <p:sp>
        <p:nvSpPr>
          <p:cNvPr id="561" name="Google Shape;561;p40"/>
          <p:cNvSpPr txBox="1"/>
          <p:nvPr>
            <p:ph idx="10" type="dt"/>
          </p:nvPr>
        </p:nvSpPr>
        <p:spPr>
          <a:xfrm>
            <a:off x="550863" y="6507212"/>
            <a:ext cx="2628900" cy="153900"/>
          </a:xfrm>
          <a:prstGeom prst="rect">
            <a:avLst/>
          </a:prstGeom>
          <a:noFill/>
          <a:ln>
            <a:noFill/>
          </a:ln>
        </p:spPr>
        <p:txBody>
          <a:bodyPr anchorCtr="0" anchor="ctr" bIns="0" lIns="0" spcFirstLastPara="1" rIns="0" wrap="square" tIns="0">
            <a:normAutofit/>
          </a:bodyPr>
          <a:lstStyle/>
          <a:p>
            <a:pPr indent="0" lvl="0" marL="0" rtl="0" algn="l">
              <a:spcBef>
                <a:spcPts val="0"/>
              </a:spcBef>
              <a:spcAft>
                <a:spcPts val="0"/>
              </a:spcAft>
              <a:buNone/>
            </a:pPr>
            <a:r>
              <a:rPr lang="en-US"/>
              <a:t>.</a:t>
            </a:r>
            <a:endParaRPr/>
          </a:p>
        </p:txBody>
      </p:sp>
      <p:sp>
        <p:nvSpPr>
          <p:cNvPr id="562" name="Google Shape;562;p4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60">
                                            <p:txEl>
                                              <p:pRg end="0" st="0"/>
                                            </p:txEl>
                                          </p:spTgt>
                                        </p:tgtEl>
                                        <p:attrNameLst>
                                          <p:attrName>style.visibility</p:attrName>
                                        </p:attrNameLst>
                                      </p:cBhvr>
                                      <p:to>
                                        <p:strVal val="visible"/>
                                      </p:to>
                                    </p:set>
                                    <p:anim calcmode="lin" valueType="num">
                                      <p:cBhvr additive="base">
                                        <p:cTn dur="1000"/>
                                        <p:tgtEl>
                                          <p:spTgt spid="560">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560">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60">
                                            <p:txEl>
                                              <p:pRg end="1" st="1"/>
                                            </p:txEl>
                                          </p:spTgt>
                                        </p:tgtEl>
                                        <p:attrNameLst>
                                          <p:attrName>style.visibility</p:attrName>
                                        </p:attrNameLst>
                                      </p:cBhvr>
                                      <p:to>
                                        <p:strVal val="visible"/>
                                      </p:to>
                                    </p:set>
                                    <p:anim calcmode="lin" valueType="num">
                                      <p:cBhvr additive="base">
                                        <p:cTn dur="1000"/>
                                        <p:tgtEl>
                                          <p:spTgt spid="560">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560">
                                            <p:txEl>
                                              <p:pRg end="1" st="1"/>
                                            </p:txEl>
                                          </p:spTgt>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560">
                                            <p:txEl>
                                              <p:pRg end="2" st="2"/>
                                            </p:txEl>
                                          </p:spTgt>
                                        </p:tgtEl>
                                        <p:attrNameLst>
                                          <p:attrName>style.visibility</p:attrName>
                                        </p:attrNameLst>
                                      </p:cBhvr>
                                      <p:to>
                                        <p:strVal val="visible"/>
                                      </p:to>
                                    </p:set>
                                    <p:anim calcmode="lin" valueType="num">
                                      <p:cBhvr additive="base">
                                        <p:cTn dur="1000"/>
                                        <p:tgtEl>
                                          <p:spTgt spid="560">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560">
                                            <p:txEl>
                                              <p:pRg end="2" st="2"/>
                                            </p:txEl>
                                          </p:spTgt>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560">
                                            <p:txEl>
                                              <p:pRg end="3" st="3"/>
                                            </p:txEl>
                                          </p:spTgt>
                                        </p:tgtEl>
                                        <p:attrNameLst>
                                          <p:attrName>style.visibility</p:attrName>
                                        </p:attrNameLst>
                                      </p:cBhvr>
                                      <p:to>
                                        <p:strVal val="visible"/>
                                      </p:to>
                                    </p:set>
                                    <p:anim calcmode="lin" valueType="num">
                                      <p:cBhvr additive="base">
                                        <p:cTn dur="1000"/>
                                        <p:tgtEl>
                                          <p:spTgt spid="560">
                                            <p:txEl>
                                              <p:pRg end="3" st="3"/>
                                            </p:txEl>
                                          </p:spTgt>
                                        </p:tgtEl>
                                        <p:attrNameLst>
                                          <p:attrName>ppt_w</p:attrName>
                                        </p:attrNameLst>
                                      </p:cBhvr>
                                      <p:tavLst>
                                        <p:tav fmla="" tm="0">
                                          <p:val>
                                            <p:strVal val="0"/>
                                          </p:val>
                                        </p:tav>
                                        <p:tav fmla="" tm="100000">
                                          <p:val>
                                            <p:strVal val="#ppt_w"/>
                                          </p:val>
                                        </p:tav>
                                      </p:tavLst>
                                    </p:anim>
                                    <p:anim calcmode="lin" valueType="num">
                                      <p:cBhvr additive="base">
                                        <p:cTn dur="1000"/>
                                        <p:tgtEl>
                                          <p:spTgt spid="560">
                                            <p:txEl>
                                              <p:pRg end="3" st="3"/>
                                            </p:txEl>
                                          </p:spTgt>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560">
                                            <p:txEl>
                                              <p:pRg end="4" st="4"/>
                                            </p:txEl>
                                          </p:spTgt>
                                        </p:tgtEl>
                                        <p:attrNameLst>
                                          <p:attrName>style.visibility</p:attrName>
                                        </p:attrNameLst>
                                      </p:cBhvr>
                                      <p:to>
                                        <p:strVal val="visible"/>
                                      </p:to>
                                    </p:set>
                                    <p:anim calcmode="lin" valueType="num">
                                      <p:cBhvr additive="base">
                                        <p:cTn dur="1000"/>
                                        <p:tgtEl>
                                          <p:spTgt spid="560">
                                            <p:txEl>
                                              <p:pRg end="4" st="4"/>
                                            </p:txEl>
                                          </p:spTgt>
                                        </p:tgtEl>
                                        <p:attrNameLst>
                                          <p:attrName>ppt_w</p:attrName>
                                        </p:attrNameLst>
                                      </p:cBhvr>
                                      <p:tavLst>
                                        <p:tav fmla="" tm="0">
                                          <p:val>
                                            <p:strVal val="0"/>
                                          </p:val>
                                        </p:tav>
                                        <p:tav fmla="" tm="100000">
                                          <p:val>
                                            <p:strVal val="#ppt_w"/>
                                          </p:val>
                                        </p:tav>
                                      </p:tavLst>
                                    </p:anim>
                                    <p:anim calcmode="lin" valueType="num">
                                      <p:cBhvr additive="base">
                                        <p:cTn dur="1000"/>
                                        <p:tgtEl>
                                          <p:spTgt spid="560">
                                            <p:txEl>
                                              <p:pRg end="4" st="4"/>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560">
                                            <p:txEl>
                                              <p:pRg end="5" st="5"/>
                                            </p:txEl>
                                          </p:spTgt>
                                        </p:tgtEl>
                                        <p:attrNameLst>
                                          <p:attrName>style.visibility</p:attrName>
                                        </p:attrNameLst>
                                      </p:cBhvr>
                                      <p:to>
                                        <p:strVal val="visible"/>
                                      </p:to>
                                    </p:set>
                                    <p:anim calcmode="lin" valueType="num">
                                      <p:cBhvr additive="base">
                                        <p:cTn dur="1000"/>
                                        <p:tgtEl>
                                          <p:spTgt spid="560">
                                            <p:txEl>
                                              <p:pRg end="5" st="5"/>
                                            </p:txEl>
                                          </p:spTgt>
                                        </p:tgtEl>
                                        <p:attrNameLst>
                                          <p:attrName>ppt_w</p:attrName>
                                        </p:attrNameLst>
                                      </p:cBhvr>
                                      <p:tavLst>
                                        <p:tav fmla="" tm="0">
                                          <p:val>
                                            <p:strVal val="0"/>
                                          </p:val>
                                        </p:tav>
                                        <p:tav fmla="" tm="100000">
                                          <p:val>
                                            <p:strVal val="#ppt_w"/>
                                          </p:val>
                                        </p:tav>
                                      </p:tavLst>
                                    </p:anim>
                                    <p:anim calcmode="lin" valueType="num">
                                      <p:cBhvr additive="base">
                                        <p:cTn dur="1000"/>
                                        <p:tgtEl>
                                          <p:spTgt spid="560">
                                            <p:txEl>
                                              <p:pRg end="5" st="5"/>
                                            </p:txEl>
                                          </p:spTgt>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560">
                                            <p:txEl>
                                              <p:pRg end="6" st="6"/>
                                            </p:txEl>
                                          </p:spTgt>
                                        </p:tgtEl>
                                        <p:attrNameLst>
                                          <p:attrName>style.visibility</p:attrName>
                                        </p:attrNameLst>
                                      </p:cBhvr>
                                      <p:to>
                                        <p:strVal val="visible"/>
                                      </p:to>
                                    </p:set>
                                    <p:anim calcmode="lin" valueType="num">
                                      <p:cBhvr additive="base">
                                        <p:cTn dur="1000"/>
                                        <p:tgtEl>
                                          <p:spTgt spid="560">
                                            <p:txEl>
                                              <p:pRg end="6" st="6"/>
                                            </p:txEl>
                                          </p:spTgt>
                                        </p:tgtEl>
                                        <p:attrNameLst>
                                          <p:attrName>ppt_w</p:attrName>
                                        </p:attrNameLst>
                                      </p:cBhvr>
                                      <p:tavLst>
                                        <p:tav fmla="" tm="0">
                                          <p:val>
                                            <p:strVal val="0"/>
                                          </p:val>
                                        </p:tav>
                                        <p:tav fmla="" tm="100000">
                                          <p:val>
                                            <p:strVal val="#ppt_w"/>
                                          </p:val>
                                        </p:tav>
                                      </p:tavLst>
                                    </p:anim>
                                    <p:anim calcmode="lin" valueType="num">
                                      <p:cBhvr additive="base">
                                        <p:cTn dur="1000"/>
                                        <p:tgtEl>
                                          <p:spTgt spid="560">
                                            <p:txEl>
                                              <p:pRg end="6" st="6"/>
                                            </p:txEl>
                                          </p:spTgt>
                                        </p:tgtEl>
                                        <p:attrNameLst>
                                          <p:attrName>ppt_h</p:attrName>
                                        </p:attrNameLst>
                                      </p:cBhvr>
                                      <p:tavLst>
                                        <p:tav fmla="" tm="0">
                                          <p:val>
                                            <p:strVal val="0"/>
                                          </p:val>
                                        </p:tav>
                                        <p:tav fmla="" tm="100000">
                                          <p:val>
                                            <p:strVal val="#ppt_h"/>
                                          </p:val>
                                        </p:tav>
                                      </p:tavLst>
                                    </p:anim>
                                  </p:childTnLst>
                                </p:cTn>
                              </p:par>
                            </p:childTnLst>
                          </p:cTn>
                        </p:par>
                        <p:par>
                          <p:cTn fill="hold">
                            <p:stCondLst>
                              <p:cond delay="7000"/>
                            </p:stCondLst>
                            <p:childTnLst>
                              <p:par>
                                <p:cTn fill="hold" nodeType="afterEffect" presetClass="entr" presetID="23" presetSubtype="16">
                                  <p:stCondLst>
                                    <p:cond delay="0"/>
                                  </p:stCondLst>
                                  <p:childTnLst>
                                    <p:set>
                                      <p:cBhvr>
                                        <p:cTn dur="1" fill="hold">
                                          <p:stCondLst>
                                            <p:cond delay="0"/>
                                          </p:stCondLst>
                                        </p:cTn>
                                        <p:tgtEl>
                                          <p:spTgt spid="560">
                                            <p:txEl>
                                              <p:pRg end="7" st="7"/>
                                            </p:txEl>
                                          </p:spTgt>
                                        </p:tgtEl>
                                        <p:attrNameLst>
                                          <p:attrName>style.visibility</p:attrName>
                                        </p:attrNameLst>
                                      </p:cBhvr>
                                      <p:to>
                                        <p:strVal val="visible"/>
                                      </p:to>
                                    </p:set>
                                    <p:anim calcmode="lin" valueType="num">
                                      <p:cBhvr additive="base">
                                        <p:cTn dur="1000"/>
                                        <p:tgtEl>
                                          <p:spTgt spid="560">
                                            <p:txEl>
                                              <p:pRg end="7" st="7"/>
                                            </p:txEl>
                                          </p:spTgt>
                                        </p:tgtEl>
                                        <p:attrNameLst>
                                          <p:attrName>ppt_w</p:attrName>
                                        </p:attrNameLst>
                                      </p:cBhvr>
                                      <p:tavLst>
                                        <p:tav fmla="" tm="0">
                                          <p:val>
                                            <p:strVal val="0"/>
                                          </p:val>
                                        </p:tav>
                                        <p:tav fmla="" tm="100000">
                                          <p:val>
                                            <p:strVal val="#ppt_w"/>
                                          </p:val>
                                        </p:tav>
                                      </p:tavLst>
                                    </p:anim>
                                    <p:anim calcmode="lin" valueType="num">
                                      <p:cBhvr additive="base">
                                        <p:cTn dur="1000"/>
                                        <p:tgtEl>
                                          <p:spTgt spid="560">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6" name="Shape 566"/>
        <p:cNvGrpSpPr/>
        <p:nvPr/>
      </p:nvGrpSpPr>
      <p:grpSpPr>
        <a:xfrm>
          <a:off x="0" y="0"/>
          <a:ext cx="0" cy="0"/>
          <a:chOff x="0" y="0"/>
          <a:chExt cx="0" cy="0"/>
        </a:xfrm>
      </p:grpSpPr>
      <p:sp>
        <p:nvSpPr>
          <p:cNvPr id="567" name="Google Shape;567;p41"/>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68" name="Google Shape;568;p41"/>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69" name="Google Shape;569;p41"/>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570" name="Google Shape;570;p41"/>
          <p:cNvGrpSpPr/>
          <p:nvPr/>
        </p:nvGrpSpPr>
        <p:grpSpPr>
          <a:xfrm>
            <a:off x="1292493" y="4299807"/>
            <a:ext cx="2083885" cy="2083885"/>
            <a:chOff x="4842143" y="3556857"/>
            <a:chExt cx="2083885" cy="2083885"/>
          </a:xfrm>
        </p:grpSpPr>
        <p:sp>
          <p:nvSpPr>
            <p:cNvPr id="571" name="Google Shape;571;p41"/>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2" name="Google Shape;572;p41"/>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3" name="Google Shape;573;p41"/>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4" name="Google Shape;574;p41"/>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575" name="Google Shape;575;p4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Production Technology Free Stock Photo - Public Domain Pictures" id="576" name="Google Shape;576;p41"/>
          <p:cNvPicPr preferRelativeResize="0"/>
          <p:nvPr/>
        </p:nvPicPr>
        <p:blipFill rotWithShape="1">
          <a:blip r:embed="rId3">
            <a:alphaModFix amt="40000"/>
          </a:blip>
          <a:srcRect b="2" l="0" r="23364" t="0"/>
          <a:stretch/>
        </p:blipFill>
        <p:spPr>
          <a:xfrm>
            <a:off x="20" y="-3"/>
            <a:ext cx="8796319" cy="6858000"/>
          </a:xfrm>
          <a:custGeom>
            <a:rect b="b" l="l" r="r" t="t"/>
            <a:pathLst>
              <a:path extrusionOk="0" h="6858000" w="8796339">
                <a:moveTo>
                  <a:pt x="0" y="0"/>
                </a:moveTo>
                <a:lnTo>
                  <a:pt x="8796339" y="0"/>
                </a:lnTo>
                <a:lnTo>
                  <a:pt x="8796339" y="6858000"/>
                </a:lnTo>
                <a:lnTo>
                  <a:pt x="0" y="6858000"/>
                </a:lnTo>
                <a:close/>
              </a:path>
            </a:pathLst>
          </a:custGeom>
          <a:noFill/>
          <a:ln>
            <a:noFill/>
          </a:ln>
        </p:spPr>
      </p:pic>
      <p:sp>
        <p:nvSpPr>
          <p:cNvPr id="577" name="Google Shape;577;p41"/>
          <p:cNvSpPr txBox="1"/>
          <p:nvPr>
            <p:ph type="ctrTitle"/>
          </p:nvPr>
        </p:nvSpPr>
        <p:spPr>
          <a:xfrm>
            <a:off x="376021" y="1153876"/>
            <a:ext cx="3881872" cy="2986234"/>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DC5F1"/>
              </a:buClr>
              <a:buSzPts val="5400"/>
              <a:buFont typeface="Play"/>
              <a:buNone/>
            </a:pPr>
            <a:r>
              <a:rPr b="1" lang="en-US" sz="5400">
                <a:solidFill>
                  <a:srgbClr val="FDC5F1"/>
                </a:solidFill>
              </a:rPr>
              <a:t>Thank</a:t>
            </a:r>
            <a:r>
              <a:rPr b="1" i="1" lang="en-US" sz="5400">
                <a:solidFill>
                  <a:srgbClr val="FDC5F1"/>
                </a:solidFill>
              </a:rPr>
              <a:t> </a:t>
            </a:r>
            <a:r>
              <a:rPr b="1" lang="en-US" sz="5400">
                <a:solidFill>
                  <a:srgbClr val="FDC5F1"/>
                </a:solidFill>
              </a:rPr>
              <a:t>You</a:t>
            </a:r>
            <a:endParaRPr/>
          </a:p>
        </p:txBody>
      </p:sp>
      <p:pic>
        <p:nvPicPr>
          <p:cNvPr descr="A blue background with a cloud and icons&#10;&#10;Description automatically generated" id="578" name="Google Shape;578;p41"/>
          <p:cNvPicPr preferRelativeResize="0"/>
          <p:nvPr>
            <p:ph idx="3" type="pic"/>
          </p:nvPr>
        </p:nvPicPr>
        <p:blipFill rotWithShape="1">
          <a:blip r:embed="rId4">
            <a:alphaModFix/>
          </a:blip>
          <a:srcRect b="2" l="19319" r="14580" t="0"/>
          <a:stretch/>
        </p:blipFill>
        <p:spPr>
          <a:xfrm>
            <a:off x="8796338" y="1"/>
            <a:ext cx="3395662" cy="3428999"/>
          </a:xfrm>
          <a:prstGeom prst="rect">
            <a:avLst/>
          </a:prstGeom>
          <a:solidFill>
            <a:schemeClr val="accent5"/>
          </a:solidFill>
          <a:ln>
            <a:noFill/>
          </a:ln>
        </p:spPr>
      </p:pic>
      <p:pic>
        <p:nvPicPr>
          <p:cNvPr id="579" name="Google Shape;579;p41"/>
          <p:cNvPicPr preferRelativeResize="0"/>
          <p:nvPr>
            <p:ph idx="2" type="pic"/>
          </p:nvPr>
        </p:nvPicPr>
        <p:blipFill rotWithShape="1">
          <a:blip r:embed="rId5">
            <a:alphaModFix/>
          </a:blip>
          <a:srcRect b="0" l="37494" r="1603" t="0"/>
          <a:stretch/>
        </p:blipFill>
        <p:spPr>
          <a:xfrm>
            <a:off x="8796338" y="3429001"/>
            <a:ext cx="3395662" cy="3428999"/>
          </a:xfrm>
          <a:prstGeom prst="rect">
            <a:avLst/>
          </a:prstGeom>
          <a:solidFill>
            <a:schemeClr val="accent5"/>
          </a:solidFill>
          <a:ln>
            <a:noFill/>
          </a:ln>
        </p:spPr>
      </p:pic>
      <p:sp>
        <p:nvSpPr>
          <p:cNvPr id="580" name="Google Shape;580;p41"/>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500" fill="hold"/>
                                        <p:tgtEl>
                                          <p:spTgt spid="577"/>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grpSp>
        <p:nvGrpSpPr>
          <p:cNvPr id="231" name="Google Shape;231;p20"/>
          <p:cNvGrpSpPr/>
          <p:nvPr/>
        </p:nvGrpSpPr>
        <p:grpSpPr>
          <a:xfrm>
            <a:off x="363888" y="5322560"/>
            <a:ext cx="1030305" cy="1030305"/>
            <a:chOff x="10240859" y="1436639"/>
            <a:chExt cx="1030305" cy="1030305"/>
          </a:xfrm>
        </p:grpSpPr>
        <p:sp>
          <p:nvSpPr>
            <p:cNvPr id="232" name="Google Shape;232;p20"/>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3" name="Google Shape;233;p20"/>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4" name="Google Shape;234;p20"/>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5" name="Google Shape;235;p20"/>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236" name="Google Shape;236;p20"/>
          <p:cNvSpPr/>
          <p:nvPr/>
        </p:nvSpPr>
        <p:spPr>
          <a:xfrm flipH="1" rot="10800000">
            <a:off x="0" y="6857975"/>
            <a:ext cx="12192000" cy="174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7" name="Google Shape;237;p20"/>
          <p:cNvSpPr txBox="1"/>
          <p:nvPr>
            <p:ph type="title"/>
          </p:nvPr>
        </p:nvSpPr>
        <p:spPr>
          <a:xfrm>
            <a:off x="7301923" y="701726"/>
            <a:ext cx="3565500" cy="19980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FFC000"/>
              </a:buClr>
              <a:buSzPts val="4800"/>
              <a:buFont typeface="Play"/>
              <a:buNone/>
            </a:pPr>
            <a:r>
              <a:rPr lang="en-US">
                <a:solidFill>
                  <a:srgbClr val="FFC000"/>
                </a:solidFill>
              </a:rPr>
              <a:t>What is Cloud Computing?</a:t>
            </a:r>
            <a:endParaRPr/>
          </a:p>
        </p:txBody>
      </p:sp>
      <p:sp>
        <p:nvSpPr>
          <p:cNvPr id="238" name="Google Shape;238;p20"/>
          <p:cNvSpPr/>
          <p:nvPr/>
        </p:nvSpPr>
        <p:spPr>
          <a:xfrm>
            <a:off x="2677897" y="5497189"/>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9" name="Google Shape;239;p20"/>
          <p:cNvSpPr txBox="1"/>
          <p:nvPr/>
        </p:nvSpPr>
        <p:spPr>
          <a:xfrm>
            <a:off x="6924675" y="3031300"/>
            <a:ext cx="4320000" cy="2954400"/>
          </a:xfrm>
          <a:prstGeom prst="rect">
            <a:avLst/>
          </a:prstGeom>
          <a:noFill/>
          <a:ln>
            <a:noFill/>
          </a:ln>
        </p:spPr>
        <p:txBody>
          <a:bodyPr anchorCtr="0" anchor="t" bIns="0" lIns="0" spcFirstLastPara="1" rIns="0" wrap="square" tIns="0">
            <a:normAutofit lnSpcReduction="10000"/>
          </a:bodyPr>
          <a:lstStyle/>
          <a:p>
            <a:pPr indent="-393700" lvl="0" marL="457200" rtl="0" algn="l">
              <a:lnSpc>
                <a:spcPct val="110000"/>
              </a:lnSpc>
              <a:spcBef>
                <a:spcPts val="800"/>
              </a:spcBef>
              <a:spcAft>
                <a:spcPts val="0"/>
              </a:spcAft>
              <a:buClr>
                <a:srgbClr val="C6F6FA"/>
              </a:buClr>
              <a:buSzPts val="2600"/>
              <a:buChar char="•"/>
            </a:pPr>
            <a:r>
              <a:rPr lang="en-US" sz="2200">
                <a:solidFill>
                  <a:srgbClr val="F2F2F2"/>
                </a:solidFill>
                <a:latin typeface="Times New Roman"/>
                <a:ea typeface="Times New Roman"/>
                <a:cs typeface="Times New Roman"/>
                <a:sym typeface="Times New Roman"/>
              </a:rPr>
              <a:t>An Internet or network is referred to as the "cloud." To put it another way, a cloud is something that exists in a distant place.</a:t>
            </a:r>
            <a:endParaRPr sz="2200">
              <a:solidFill>
                <a:srgbClr val="F2F2F2"/>
              </a:solidFill>
              <a:latin typeface="Times New Roman"/>
              <a:ea typeface="Times New Roman"/>
              <a:cs typeface="Times New Roman"/>
              <a:sym typeface="Times New Roman"/>
            </a:endParaRPr>
          </a:p>
          <a:p>
            <a:pPr indent="0" lvl="0" marL="457200" rtl="0" algn="l">
              <a:lnSpc>
                <a:spcPct val="110000"/>
              </a:lnSpc>
              <a:spcBef>
                <a:spcPts val="800"/>
              </a:spcBef>
              <a:spcAft>
                <a:spcPts val="0"/>
              </a:spcAft>
              <a:buNone/>
            </a:pPr>
            <a:r>
              <a:t/>
            </a:r>
            <a:endParaRPr sz="2200">
              <a:solidFill>
                <a:srgbClr val="F2F2F2"/>
              </a:solidFill>
              <a:latin typeface="Times New Roman"/>
              <a:ea typeface="Times New Roman"/>
              <a:cs typeface="Times New Roman"/>
              <a:sym typeface="Times New Roman"/>
            </a:endParaRPr>
          </a:p>
          <a:p>
            <a:pPr indent="-368300" lvl="0" marL="457200" marR="0" rtl="0" algn="l">
              <a:lnSpc>
                <a:spcPct val="110000"/>
              </a:lnSpc>
              <a:spcBef>
                <a:spcPts val="800"/>
              </a:spcBef>
              <a:spcAft>
                <a:spcPts val="0"/>
              </a:spcAft>
              <a:buClr>
                <a:srgbClr val="F2F2F2"/>
              </a:buClr>
              <a:buSzPts val="2200"/>
              <a:buFont typeface="Times New Roman"/>
              <a:buChar char="•"/>
            </a:pPr>
            <a:r>
              <a:rPr lang="en-US" sz="2200">
                <a:solidFill>
                  <a:srgbClr val="F2F2F2"/>
                </a:solidFill>
                <a:latin typeface="Times New Roman"/>
                <a:ea typeface="Times New Roman"/>
                <a:cs typeface="Times New Roman"/>
                <a:sym typeface="Times New Roman"/>
              </a:rPr>
              <a:t>Cloud computing is the practice of   modifying, setting up, and using internet software.</a:t>
            </a:r>
            <a:endParaRPr sz="2200">
              <a:solidFill>
                <a:srgbClr val="F2F2F2"/>
              </a:solidFill>
              <a:latin typeface="Times New Roman"/>
              <a:ea typeface="Times New Roman"/>
              <a:cs typeface="Times New Roman"/>
              <a:sym typeface="Times New Roman"/>
            </a:endParaRPr>
          </a:p>
        </p:txBody>
      </p:sp>
      <p:sp>
        <p:nvSpPr>
          <p:cNvPr id="240" name="Google Shape;240;p2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241" name="Google Shape;241;p20"/>
          <p:cNvSpPr/>
          <p:nvPr/>
        </p:nvSpPr>
        <p:spPr>
          <a:xfrm flipH="1" rot="-4636900">
            <a:off x="11022846" y="340538"/>
            <a:ext cx="718120" cy="858951"/>
          </a:xfrm>
          <a:prstGeom prst="can">
            <a:avLst>
              <a:gd fmla="val 25000" name="adj"/>
            </a:avLst>
          </a:prstGeom>
          <a:gradFill>
            <a:gsLst>
              <a:gs pos="0">
                <a:srgbClr val="2B274A">
                  <a:alpha val="4710"/>
                </a:srgbClr>
              </a:gs>
              <a:gs pos="30000">
                <a:srgbClr val="2B274A">
                  <a:alpha val="4710"/>
                </a:srgbClr>
              </a:gs>
              <a:gs pos="40000">
                <a:srgbClr val="3B3666">
                  <a:alpha val="4710"/>
                </a:srgbClr>
              </a:gs>
              <a:gs pos="60000">
                <a:srgbClr val="2B274A">
                  <a:alpha val="4710"/>
                </a:srgbClr>
              </a:gs>
              <a:gs pos="100000">
                <a:schemeClr val="dk2">
                  <a:alpha val="4710"/>
                </a:schemeClr>
              </a:gs>
            </a:gsLst>
            <a:lin ang="601606" scaled="0"/>
          </a:gradFill>
          <a:ln cap="flat" cmpd="sng" w="9525">
            <a:solidFill>
              <a:srgbClr val="746EB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animEffect filter="fade" transition="in">
                                      <p:cBhvr>
                                        <p:cTn dur="1000"/>
                                        <p:tgtEl>
                                          <p:spTgt spid="239">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animEffect filter="fade" transition="in">
                                      <p:cBhvr>
                                        <p:cTn dur="1000"/>
                                        <p:tgtEl>
                                          <p:spTgt spid="239">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animEffect filter="fade" transition="in">
                                      <p:cBhvr>
                                        <p:cTn dur="1000"/>
                                        <p:tgtEl>
                                          <p:spTgt spid="23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5" name="Shape 245"/>
        <p:cNvGrpSpPr/>
        <p:nvPr/>
      </p:nvGrpSpPr>
      <p:grpSpPr>
        <a:xfrm>
          <a:off x="0" y="0"/>
          <a:ext cx="0" cy="0"/>
          <a:chOff x="0" y="0"/>
          <a:chExt cx="0" cy="0"/>
        </a:xfrm>
      </p:grpSpPr>
      <p:grpSp>
        <p:nvGrpSpPr>
          <p:cNvPr id="246" name="Google Shape;246;p21"/>
          <p:cNvGrpSpPr/>
          <p:nvPr/>
        </p:nvGrpSpPr>
        <p:grpSpPr>
          <a:xfrm>
            <a:off x="363888" y="5322560"/>
            <a:ext cx="1030305" cy="1030305"/>
            <a:chOff x="10240859" y="1436639"/>
            <a:chExt cx="1030305" cy="1030305"/>
          </a:xfrm>
        </p:grpSpPr>
        <p:sp>
          <p:nvSpPr>
            <p:cNvPr id="247" name="Google Shape;247;p21"/>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48" name="Google Shape;248;p21"/>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49" name="Google Shape;249;p21"/>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0" name="Google Shape;250;p21"/>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251" name="Google Shape;251;p21"/>
          <p:cNvSpPr/>
          <p:nvPr/>
        </p:nvSpPr>
        <p:spPr>
          <a:xfrm>
            <a:off x="7691375" y="0"/>
            <a:ext cx="45006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2" name="Google Shape;252;p21"/>
          <p:cNvSpPr txBox="1"/>
          <p:nvPr>
            <p:ph type="title"/>
          </p:nvPr>
        </p:nvSpPr>
        <p:spPr>
          <a:xfrm>
            <a:off x="555781" y="571850"/>
            <a:ext cx="5437188" cy="1333055"/>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5400"/>
              <a:buFont typeface="Play"/>
              <a:buNone/>
            </a:pPr>
            <a:r>
              <a:rPr lang="en-US" sz="5400">
                <a:solidFill>
                  <a:srgbClr val="FFC000"/>
                </a:solidFill>
              </a:rPr>
              <a:t>Cloud Models</a:t>
            </a:r>
            <a:endParaRPr/>
          </a:p>
        </p:txBody>
      </p:sp>
      <p:sp>
        <p:nvSpPr>
          <p:cNvPr id="253" name="Google Shape;253;p2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grpSp>
        <p:nvGrpSpPr>
          <p:cNvPr id="254" name="Google Shape;254;p21"/>
          <p:cNvGrpSpPr/>
          <p:nvPr/>
        </p:nvGrpSpPr>
        <p:grpSpPr>
          <a:xfrm>
            <a:off x="6924672" y="1434635"/>
            <a:ext cx="4500562" cy="4572000"/>
            <a:chOff x="0" y="0"/>
            <a:chExt cx="4500562" cy="4572000"/>
          </a:xfrm>
        </p:grpSpPr>
        <p:cxnSp>
          <p:nvCxnSpPr>
            <p:cNvPr id="255" name="Google Shape;255;p21"/>
            <p:cNvCxnSpPr/>
            <p:nvPr/>
          </p:nvCxnSpPr>
          <p:spPr>
            <a:xfrm>
              <a:off x="0" y="0"/>
              <a:ext cx="4500562" cy="0"/>
            </a:xfrm>
            <a:prstGeom prst="straightConnector1">
              <a:avLst/>
            </a:prstGeom>
            <a:solidFill>
              <a:srgbClr val="0FAFBF"/>
            </a:solidFill>
            <a:ln cap="flat" cmpd="sng" w="12700">
              <a:solidFill>
                <a:srgbClr val="0FAFBF"/>
              </a:solidFill>
              <a:prstDash val="solid"/>
              <a:miter lim="800000"/>
              <a:headEnd len="sm" w="sm" type="none"/>
              <a:tailEnd len="sm" w="sm" type="none"/>
            </a:ln>
          </p:spPr>
        </p:cxnSp>
        <p:sp>
          <p:nvSpPr>
            <p:cNvPr id="256" name="Google Shape;256;p21"/>
            <p:cNvSpPr/>
            <p:nvPr/>
          </p:nvSpPr>
          <p:spPr>
            <a:xfrm>
              <a:off x="0" y="0"/>
              <a:ext cx="900112" cy="457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txBox="1"/>
            <p:nvPr/>
          </p:nvSpPr>
          <p:spPr>
            <a:xfrm>
              <a:off x="0" y="0"/>
              <a:ext cx="900112" cy="4572000"/>
            </a:xfrm>
            <a:prstGeom prst="rect">
              <a:avLst/>
            </a:prstGeom>
            <a:noFill/>
            <a:ln>
              <a:noFill/>
            </a:ln>
          </p:spPr>
          <p:txBody>
            <a:bodyPr anchorCtr="0" anchor="t"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lang="en-US" sz="1200">
                  <a:solidFill>
                    <a:schemeClr val="lt1"/>
                  </a:solidFill>
                  <a:latin typeface="Gill Sans"/>
                  <a:ea typeface="Gill Sans"/>
                  <a:cs typeface="Gill Sans"/>
                  <a:sym typeface="Gill Sans"/>
                </a:rPr>
                <a:t>The following are the most popular cloud implementation models:</a:t>
              </a:r>
              <a:endParaRPr sz="1600"/>
            </a:p>
          </p:txBody>
        </p:sp>
        <p:sp>
          <p:nvSpPr>
            <p:cNvPr id="258" name="Google Shape;258;p21"/>
            <p:cNvSpPr/>
            <p:nvPr/>
          </p:nvSpPr>
          <p:spPr>
            <a:xfrm>
              <a:off x="967620" y="53745"/>
              <a:ext cx="3532941" cy="107491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txBox="1"/>
            <p:nvPr/>
          </p:nvSpPr>
          <p:spPr>
            <a:xfrm>
              <a:off x="967620" y="53745"/>
              <a:ext cx="3532941" cy="1074911"/>
            </a:xfrm>
            <a:prstGeom prst="rect">
              <a:avLst/>
            </a:prstGeom>
            <a:noFill/>
            <a:ln>
              <a:noFill/>
            </a:ln>
          </p:spPr>
          <p:txBody>
            <a:bodyPr anchorCtr="0" anchor="t"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Gill Sans"/>
                <a:buNone/>
              </a:pPr>
              <a:r>
                <a:rPr lang="en-US" sz="3400">
                  <a:solidFill>
                    <a:schemeClr val="lt1"/>
                  </a:solidFill>
                  <a:latin typeface="Gill Sans"/>
                  <a:ea typeface="Gill Sans"/>
                  <a:cs typeface="Gill Sans"/>
                  <a:sym typeface="Gill Sans"/>
                </a:rPr>
                <a:t>Public</a:t>
              </a:r>
              <a:endParaRPr/>
            </a:p>
          </p:txBody>
        </p:sp>
        <p:cxnSp>
          <p:nvCxnSpPr>
            <p:cNvPr id="260" name="Google Shape;260;p21"/>
            <p:cNvCxnSpPr/>
            <p:nvPr/>
          </p:nvCxnSpPr>
          <p:spPr>
            <a:xfrm>
              <a:off x="900112" y="1128656"/>
              <a:ext cx="3600449" cy="0"/>
            </a:xfrm>
            <a:prstGeom prst="straightConnector1">
              <a:avLst/>
            </a:prstGeom>
            <a:solidFill>
              <a:srgbClr val="0FAFBF"/>
            </a:solidFill>
            <a:ln cap="flat" cmpd="sng" w="12700">
              <a:solidFill>
                <a:srgbClr val="B7DCE2"/>
              </a:solidFill>
              <a:prstDash val="solid"/>
              <a:miter lim="800000"/>
              <a:headEnd len="sm" w="sm" type="none"/>
              <a:tailEnd len="sm" w="sm" type="none"/>
            </a:ln>
          </p:spPr>
        </p:cxnSp>
        <p:sp>
          <p:nvSpPr>
            <p:cNvPr id="261" name="Google Shape;261;p21"/>
            <p:cNvSpPr/>
            <p:nvPr/>
          </p:nvSpPr>
          <p:spPr>
            <a:xfrm>
              <a:off x="967620" y="1182402"/>
              <a:ext cx="3532941" cy="107491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txBox="1"/>
            <p:nvPr/>
          </p:nvSpPr>
          <p:spPr>
            <a:xfrm>
              <a:off x="967620" y="1182402"/>
              <a:ext cx="3532941" cy="1074911"/>
            </a:xfrm>
            <a:prstGeom prst="rect">
              <a:avLst/>
            </a:prstGeom>
            <a:noFill/>
            <a:ln>
              <a:noFill/>
            </a:ln>
          </p:spPr>
          <p:txBody>
            <a:bodyPr anchorCtr="0" anchor="t"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Gill Sans"/>
                <a:buNone/>
              </a:pPr>
              <a:r>
                <a:rPr lang="en-US" sz="3400">
                  <a:solidFill>
                    <a:schemeClr val="lt1"/>
                  </a:solidFill>
                  <a:latin typeface="Gill Sans"/>
                  <a:ea typeface="Gill Sans"/>
                  <a:cs typeface="Gill Sans"/>
                  <a:sym typeface="Gill Sans"/>
                </a:rPr>
                <a:t>Private</a:t>
              </a:r>
              <a:endParaRPr/>
            </a:p>
          </p:txBody>
        </p:sp>
        <p:cxnSp>
          <p:nvCxnSpPr>
            <p:cNvPr id="263" name="Google Shape;263;p21"/>
            <p:cNvCxnSpPr/>
            <p:nvPr/>
          </p:nvCxnSpPr>
          <p:spPr>
            <a:xfrm>
              <a:off x="900112" y="2257313"/>
              <a:ext cx="3600449" cy="0"/>
            </a:xfrm>
            <a:prstGeom prst="straightConnector1">
              <a:avLst/>
            </a:prstGeom>
            <a:solidFill>
              <a:srgbClr val="0FAFBF"/>
            </a:solidFill>
            <a:ln cap="flat" cmpd="sng" w="12700">
              <a:solidFill>
                <a:srgbClr val="B7DCE2"/>
              </a:solidFill>
              <a:prstDash val="solid"/>
              <a:miter lim="800000"/>
              <a:headEnd len="sm" w="sm" type="none"/>
              <a:tailEnd len="sm" w="sm" type="none"/>
            </a:ln>
          </p:spPr>
        </p:cxnSp>
        <p:sp>
          <p:nvSpPr>
            <p:cNvPr id="264" name="Google Shape;264;p21"/>
            <p:cNvSpPr/>
            <p:nvPr/>
          </p:nvSpPr>
          <p:spPr>
            <a:xfrm>
              <a:off x="967620" y="2311058"/>
              <a:ext cx="3532941" cy="107491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txBox="1"/>
            <p:nvPr/>
          </p:nvSpPr>
          <p:spPr>
            <a:xfrm>
              <a:off x="967620" y="2311058"/>
              <a:ext cx="3532941" cy="1074911"/>
            </a:xfrm>
            <a:prstGeom prst="rect">
              <a:avLst/>
            </a:prstGeom>
            <a:noFill/>
            <a:ln>
              <a:noFill/>
            </a:ln>
          </p:spPr>
          <p:txBody>
            <a:bodyPr anchorCtr="0" anchor="t"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Gill Sans"/>
                <a:buNone/>
              </a:pPr>
              <a:r>
                <a:rPr lang="en-US" sz="3400">
                  <a:solidFill>
                    <a:schemeClr val="lt1"/>
                  </a:solidFill>
                  <a:latin typeface="Gill Sans"/>
                  <a:ea typeface="Gill Sans"/>
                  <a:cs typeface="Gill Sans"/>
                  <a:sym typeface="Gill Sans"/>
                </a:rPr>
                <a:t>Hybrid</a:t>
              </a:r>
              <a:endParaRPr/>
            </a:p>
          </p:txBody>
        </p:sp>
        <p:cxnSp>
          <p:nvCxnSpPr>
            <p:cNvPr id="266" name="Google Shape;266;p21"/>
            <p:cNvCxnSpPr/>
            <p:nvPr/>
          </p:nvCxnSpPr>
          <p:spPr>
            <a:xfrm>
              <a:off x="900112" y="3385970"/>
              <a:ext cx="3600449" cy="0"/>
            </a:xfrm>
            <a:prstGeom prst="straightConnector1">
              <a:avLst/>
            </a:prstGeom>
            <a:solidFill>
              <a:srgbClr val="0FAFBF"/>
            </a:solidFill>
            <a:ln cap="flat" cmpd="sng" w="12700">
              <a:solidFill>
                <a:srgbClr val="B7DCE2"/>
              </a:solidFill>
              <a:prstDash val="solid"/>
              <a:miter lim="800000"/>
              <a:headEnd len="sm" w="sm" type="none"/>
              <a:tailEnd len="sm" w="sm" type="none"/>
            </a:ln>
          </p:spPr>
        </p:cxnSp>
        <p:sp>
          <p:nvSpPr>
            <p:cNvPr id="267" name="Google Shape;267;p21"/>
            <p:cNvSpPr/>
            <p:nvPr/>
          </p:nvSpPr>
          <p:spPr>
            <a:xfrm>
              <a:off x="967620" y="3439715"/>
              <a:ext cx="3532941" cy="107491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txBox="1"/>
            <p:nvPr/>
          </p:nvSpPr>
          <p:spPr>
            <a:xfrm>
              <a:off x="967620" y="3439715"/>
              <a:ext cx="3532941" cy="1074911"/>
            </a:xfrm>
            <a:prstGeom prst="rect">
              <a:avLst/>
            </a:prstGeom>
            <a:noFill/>
            <a:ln>
              <a:noFill/>
            </a:ln>
          </p:spPr>
          <p:txBody>
            <a:bodyPr anchorCtr="0" anchor="t"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Gill Sans"/>
                <a:buNone/>
              </a:pPr>
              <a:r>
                <a:rPr lang="en-US" sz="3400">
                  <a:solidFill>
                    <a:schemeClr val="lt1"/>
                  </a:solidFill>
                  <a:latin typeface="Gill Sans"/>
                  <a:ea typeface="Gill Sans"/>
                  <a:cs typeface="Gill Sans"/>
                  <a:sym typeface="Gill Sans"/>
                </a:rPr>
                <a:t>Community Cloud</a:t>
              </a:r>
              <a:endParaRPr/>
            </a:p>
          </p:txBody>
        </p:sp>
        <p:cxnSp>
          <p:nvCxnSpPr>
            <p:cNvPr id="269" name="Google Shape;269;p21"/>
            <p:cNvCxnSpPr/>
            <p:nvPr/>
          </p:nvCxnSpPr>
          <p:spPr>
            <a:xfrm>
              <a:off x="900112" y="4514626"/>
              <a:ext cx="3600449" cy="0"/>
            </a:xfrm>
            <a:prstGeom prst="straightConnector1">
              <a:avLst/>
            </a:prstGeom>
            <a:solidFill>
              <a:srgbClr val="0FAFBF"/>
            </a:solidFill>
            <a:ln cap="flat" cmpd="sng" w="12700">
              <a:solidFill>
                <a:srgbClr val="B7DCE2"/>
              </a:solidFill>
              <a:prstDash val="solid"/>
              <a:miter lim="800000"/>
              <a:headEnd len="sm" w="sm" type="none"/>
              <a:tailEnd len="sm" w="sm" type="none"/>
            </a:ln>
          </p:spPr>
        </p:cxnSp>
      </p:grpSp>
      <p:grpSp>
        <p:nvGrpSpPr>
          <p:cNvPr id="270" name="Google Shape;270;p21"/>
          <p:cNvGrpSpPr/>
          <p:nvPr/>
        </p:nvGrpSpPr>
        <p:grpSpPr>
          <a:xfrm>
            <a:off x="-347004" y="82226"/>
            <a:ext cx="897877" cy="934082"/>
            <a:chOff x="5129684" y="1232940"/>
            <a:chExt cx="897877" cy="934082"/>
          </a:xfrm>
        </p:grpSpPr>
        <p:sp>
          <p:nvSpPr>
            <p:cNvPr id="271" name="Google Shape;271;p21"/>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2" name="Google Shape;272;p21"/>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3" name="Google Shape;273;p21"/>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274" name="Google Shape;274;p21"/>
          <p:cNvGrpSpPr/>
          <p:nvPr/>
        </p:nvGrpSpPr>
        <p:grpSpPr>
          <a:xfrm>
            <a:off x="11754947" y="3230676"/>
            <a:ext cx="897877" cy="934082"/>
            <a:chOff x="5129685" y="1232940"/>
            <a:chExt cx="897877" cy="934082"/>
          </a:xfrm>
        </p:grpSpPr>
        <p:sp>
          <p:nvSpPr>
            <p:cNvPr id="275" name="Google Shape;275;p21"/>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6" name="Google Shape;276;p21"/>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7" name="Google Shape;277;p21"/>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278" name="Google Shape;278;p21"/>
          <p:cNvGrpSpPr/>
          <p:nvPr/>
        </p:nvGrpSpPr>
        <p:grpSpPr>
          <a:xfrm>
            <a:off x="1638484" y="6352863"/>
            <a:ext cx="897877" cy="934082"/>
            <a:chOff x="5129685" y="1232940"/>
            <a:chExt cx="897877" cy="934082"/>
          </a:xfrm>
        </p:grpSpPr>
        <p:sp>
          <p:nvSpPr>
            <p:cNvPr id="279" name="Google Shape;279;p21"/>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0" name="Google Shape;280;p21"/>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1" name="Google Shape;281;p21"/>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282" name="Google Shape;282;p21"/>
          <p:cNvGrpSpPr/>
          <p:nvPr/>
        </p:nvGrpSpPr>
        <p:grpSpPr>
          <a:xfrm>
            <a:off x="9600547" y="1"/>
            <a:ext cx="897877" cy="934082"/>
            <a:chOff x="5129685" y="1232940"/>
            <a:chExt cx="897877" cy="934082"/>
          </a:xfrm>
        </p:grpSpPr>
        <p:sp>
          <p:nvSpPr>
            <p:cNvPr id="283" name="Google Shape;283;p21"/>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4" name="Google Shape;284;p21"/>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5" name="Google Shape;285;p21"/>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pic>
        <p:nvPicPr>
          <p:cNvPr id="286" name="Google Shape;286;p21"/>
          <p:cNvPicPr preferRelativeResize="0"/>
          <p:nvPr/>
        </p:nvPicPr>
        <p:blipFill rotWithShape="1">
          <a:blip r:embed="rId3">
            <a:alphaModFix/>
          </a:blip>
          <a:srcRect b="0" l="0" r="0" t="16895"/>
          <a:stretch/>
        </p:blipFill>
        <p:spPr>
          <a:xfrm>
            <a:off x="555775" y="2651963"/>
            <a:ext cx="5715000" cy="1923525"/>
          </a:xfrm>
          <a:prstGeom prst="rect">
            <a:avLst/>
          </a:prstGeom>
          <a:noFill/>
          <a:ln>
            <a:noFill/>
          </a:ln>
          <a:effectLst>
            <a:outerShdw blurRad="200025" rotWithShape="0" algn="bl" dir="5400000" dist="19050">
              <a:schemeClr val="lt1">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500"/>
                                        <p:tgtEl>
                                          <p:spTgt spid="2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500"/>
                                        <p:tgtEl>
                                          <p:spTgt spid="2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500"/>
                                        <p:tgtEl>
                                          <p:spTgt spid="2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500"/>
                                        <p:tgtEl>
                                          <p:spTgt spid="278"/>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B274A"/>
            </a:gs>
            <a:gs pos="30000">
              <a:srgbClr val="2B274A"/>
            </a:gs>
            <a:gs pos="40000">
              <a:srgbClr val="3B3666"/>
            </a:gs>
            <a:gs pos="60000">
              <a:srgbClr val="2B274A"/>
            </a:gs>
            <a:gs pos="100000">
              <a:schemeClr val="dk2"/>
            </a:gs>
          </a:gsLst>
          <a:lin ang="601606" scaled="0"/>
        </a:gradFill>
      </p:bgPr>
    </p:bg>
    <p:spTree>
      <p:nvGrpSpPr>
        <p:cNvPr id="290" name="Shape 290"/>
        <p:cNvGrpSpPr/>
        <p:nvPr/>
      </p:nvGrpSpPr>
      <p:grpSpPr>
        <a:xfrm>
          <a:off x="0" y="0"/>
          <a:ext cx="0" cy="0"/>
          <a:chOff x="0" y="0"/>
          <a:chExt cx="0" cy="0"/>
        </a:xfrm>
      </p:grpSpPr>
      <p:sp>
        <p:nvSpPr>
          <p:cNvPr id="291" name="Google Shape;291;p22"/>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2" name="Google Shape;292;p22"/>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3" name="Google Shape;293;p22"/>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294" name="Google Shape;294;p22"/>
          <p:cNvGrpSpPr/>
          <p:nvPr/>
        </p:nvGrpSpPr>
        <p:grpSpPr>
          <a:xfrm>
            <a:off x="-42132" y="5266782"/>
            <a:ext cx="2083885" cy="2083885"/>
            <a:chOff x="4842143" y="3556857"/>
            <a:chExt cx="2083885" cy="2083885"/>
          </a:xfrm>
        </p:grpSpPr>
        <p:sp>
          <p:nvSpPr>
            <p:cNvPr id="295" name="Google Shape;295;p22"/>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6" name="Google Shape;296;p22"/>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7" name="Google Shape;297;p22"/>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8" name="Google Shape;298;p22"/>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299" name="Google Shape;299;p22"/>
          <p:cNvSpPr txBox="1"/>
          <p:nvPr>
            <p:ph type="title"/>
          </p:nvPr>
        </p:nvSpPr>
        <p:spPr>
          <a:xfrm>
            <a:off x="2815399" y="184373"/>
            <a:ext cx="6373812" cy="984885"/>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FFC000"/>
              </a:buClr>
              <a:buSzPts val="5400"/>
              <a:buFont typeface="Gill Sans"/>
              <a:buNone/>
            </a:pPr>
            <a:r>
              <a:rPr lang="en-US" sz="5400">
                <a:solidFill>
                  <a:srgbClr val="FFC000"/>
                </a:solidFill>
                <a:latin typeface="Gill Sans"/>
                <a:ea typeface="Gill Sans"/>
                <a:cs typeface="Gill Sans"/>
                <a:sym typeface="Gill Sans"/>
              </a:rPr>
              <a:t>CLOUD SERVICES</a:t>
            </a:r>
            <a:endParaRPr sz="5400">
              <a:solidFill>
                <a:srgbClr val="FFC000"/>
              </a:solidFill>
              <a:latin typeface="Gill Sans"/>
              <a:ea typeface="Gill Sans"/>
              <a:cs typeface="Gill Sans"/>
              <a:sym typeface="Gill Sans"/>
            </a:endParaRPr>
          </a:p>
        </p:txBody>
      </p:sp>
      <p:sp>
        <p:nvSpPr>
          <p:cNvPr id="300" name="Google Shape;300;p22"/>
          <p:cNvSpPr/>
          <p:nvPr/>
        </p:nvSpPr>
        <p:spPr>
          <a:xfrm>
            <a:off x="0" y="5773729"/>
            <a:ext cx="12192000" cy="1084271"/>
          </a:xfrm>
          <a:prstGeom prst="rect">
            <a:avLst/>
          </a:prstGeom>
          <a:gradFill>
            <a:gsLst>
              <a:gs pos="0">
                <a:srgbClr val="1B192E">
                  <a:alpha val="0"/>
                </a:srgbClr>
              </a:gs>
              <a:gs pos="40000">
                <a:srgbClr val="1B192E">
                  <a:alpha val="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1" name="Google Shape;301;p2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grpSp>
        <p:nvGrpSpPr>
          <p:cNvPr id="302" name="Google Shape;302;p22"/>
          <p:cNvGrpSpPr/>
          <p:nvPr/>
        </p:nvGrpSpPr>
        <p:grpSpPr>
          <a:xfrm>
            <a:off x="550872" y="2961963"/>
            <a:ext cx="897877" cy="934082"/>
            <a:chOff x="5129685" y="1232940"/>
            <a:chExt cx="897877" cy="934082"/>
          </a:xfrm>
        </p:grpSpPr>
        <p:sp>
          <p:nvSpPr>
            <p:cNvPr id="303" name="Google Shape;303;p22"/>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4" name="Google Shape;304;p22"/>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5" name="Google Shape;305;p22"/>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306" name="Google Shape;306;p22"/>
          <p:cNvGrpSpPr/>
          <p:nvPr/>
        </p:nvGrpSpPr>
        <p:grpSpPr>
          <a:xfrm rot="-5400000">
            <a:off x="10992947" y="407376"/>
            <a:ext cx="897877" cy="934082"/>
            <a:chOff x="5129685" y="1232940"/>
            <a:chExt cx="897877" cy="934082"/>
          </a:xfrm>
        </p:grpSpPr>
        <p:sp>
          <p:nvSpPr>
            <p:cNvPr id="307" name="Google Shape;307;p22"/>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8" name="Google Shape;308;p22"/>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9" name="Google Shape;309;p22"/>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pic>
        <p:nvPicPr>
          <p:cNvPr id="310" name="Google Shape;310;p22"/>
          <p:cNvPicPr preferRelativeResize="0"/>
          <p:nvPr/>
        </p:nvPicPr>
        <p:blipFill rotWithShape="1">
          <a:blip r:embed="rId3">
            <a:alphaModFix/>
          </a:blip>
          <a:srcRect b="0" l="0" r="0" t="12960"/>
          <a:stretch/>
        </p:blipFill>
        <p:spPr>
          <a:xfrm>
            <a:off x="2497100" y="1341450"/>
            <a:ext cx="7010400" cy="4766100"/>
          </a:xfrm>
          <a:prstGeom prst="round2DiagRect">
            <a:avLst>
              <a:gd fmla="val 16667" name="adj1"/>
              <a:gd fmla="val 0" name="adj2"/>
            </a:avLst>
          </a:prstGeom>
          <a:noFill/>
          <a:ln>
            <a:noFill/>
          </a:ln>
          <a:effectLst>
            <a:outerShdw blurRad="385763" rotWithShape="0" algn="bl" dir="5400000" dist="19050">
              <a:schemeClr val="lt1">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302"/>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306"/>
                                        </p:tgtEl>
                                        <p:attrNameLst>
                                          <p:attrName>r</p:attrName>
                                        </p:attrNameLst>
                                      </p:cBhvr>
                                    </p:animRot>
                                  </p:childTnLst>
                                </p:cTn>
                              </p:par>
                              <p:par>
                                <p:cTn fill="hold" nodeType="withEffect" presetClass="entr" presetID="2" presetSubtype="2">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1000"/>
                                        <p:tgtEl>
                                          <p:spTgt spid="2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animEffect filter="fade" transition="in">
                                      <p:cBhvr>
                                        <p:cTn dur="1000"/>
                                        <p:tgtEl>
                                          <p:spTgt spid="299">
                                            <p:txEl>
                                              <p:pRg end="0" st="0"/>
                                            </p:txEl>
                                          </p:spTgt>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ppt_w</p:attrName>
                                        </p:attrNameLst>
                                      </p:cBhvr>
                                      <p:tavLst>
                                        <p:tav fmla="" tm="0">
                                          <p:val>
                                            <p:strVal val="0"/>
                                          </p:val>
                                        </p:tav>
                                        <p:tav fmla="" tm="100000">
                                          <p:val>
                                            <p:strVal val="#ppt_w"/>
                                          </p:val>
                                        </p:tav>
                                      </p:tavLst>
                                    </p:anim>
                                    <p:anim calcmode="lin" valueType="num">
                                      <p:cBhvr additive="base">
                                        <p:cTn dur="1000"/>
                                        <p:tgtEl>
                                          <p:spTgt spid="3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5" name="Shape 315"/>
        <p:cNvGrpSpPr/>
        <p:nvPr/>
      </p:nvGrpSpPr>
      <p:grpSpPr>
        <a:xfrm>
          <a:off x="0" y="0"/>
          <a:ext cx="0" cy="0"/>
          <a:chOff x="0" y="0"/>
          <a:chExt cx="0" cy="0"/>
        </a:xfrm>
      </p:grpSpPr>
      <p:grpSp>
        <p:nvGrpSpPr>
          <p:cNvPr id="316" name="Google Shape;316;p23"/>
          <p:cNvGrpSpPr/>
          <p:nvPr/>
        </p:nvGrpSpPr>
        <p:grpSpPr>
          <a:xfrm>
            <a:off x="363888" y="5322560"/>
            <a:ext cx="1030305" cy="1030305"/>
            <a:chOff x="10240859" y="1436639"/>
            <a:chExt cx="1030305" cy="1030305"/>
          </a:xfrm>
        </p:grpSpPr>
        <p:sp>
          <p:nvSpPr>
            <p:cNvPr id="317" name="Google Shape;317;p23"/>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8" name="Google Shape;318;p23"/>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9" name="Google Shape;319;p23"/>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0" name="Google Shape;320;p23"/>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21" name="Google Shape;321;p2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22" name="Google Shape;322;p23"/>
          <p:cNvGrpSpPr/>
          <p:nvPr/>
        </p:nvGrpSpPr>
        <p:grpSpPr>
          <a:xfrm>
            <a:off x="4678696" y="17"/>
            <a:ext cx="1656714" cy="1656714"/>
            <a:chOff x="4921590" y="332422"/>
            <a:chExt cx="1656714" cy="1656714"/>
          </a:xfrm>
        </p:grpSpPr>
        <p:sp>
          <p:nvSpPr>
            <p:cNvPr id="323" name="Google Shape;323;p23"/>
            <p:cNvSpPr/>
            <p:nvPr/>
          </p:nvSpPr>
          <p:spPr>
            <a:xfrm rot="-2700000">
              <a:off x="5209947" y="529305"/>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4" name="Google Shape;324;p23"/>
            <p:cNvSpPr/>
            <p:nvPr/>
          </p:nvSpPr>
          <p:spPr>
            <a:xfrm rot="2700000">
              <a:off x="5735547" y="876379"/>
              <a:ext cx="540000" cy="1080000"/>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25" name="Google Shape;325;p23"/>
          <p:cNvSpPr txBox="1"/>
          <p:nvPr>
            <p:ph type="title"/>
          </p:nvPr>
        </p:nvSpPr>
        <p:spPr>
          <a:xfrm>
            <a:off x="911800" y="821801"/>
            <a:ext cx="4725300" cy="1800300"/>
          </a:xfrm>
          <a:prstGeom prst="rect">
            <a:avLst/>
          </a:prstGeom>
          <a:noFill/>
          <a:ln>
            <a:noFill/>
          </a:ln>
        </p:spPr>
        <p:txBody>
          <a:bodyPr anchorCtr="0" anchor="ctr" bIns="0" lIns="0" spcFirstLastPara="1" rIns="0" wrap="square" tIns="0">
            <a:noAutofit/>
          </a:bodyPr>
          <a:lstStyle/>
          <a:p>
            <a:pPr indent="0" lvl="0" marL="457200" rtl="0" algn="l">
              <a:lnSpc>
                <a:spcPct val="150000"/>
              </a:lnSpc>
              <a:spcBef>
                <a:spcPts val="0"/>
              </a:spcBef>
              <a:spcAft>
                <a:spcPts val="0"/>
              </a:spcAft>
              <a:buClr>
                <a:srgbClr val="FFC000"/>
              </a:buClr>
              <a:buSzPts val="5400"/>
              <a:buFont typeface="Constantia"/>
              <a:buNone/>
            </a:pPr>
            <a:r>
              <a:rPr b="1" lang="en-US" sz="5400">
                <a:solidFill>
                  <a:srgbClr val="FFC000"/>
                </a:solidFill>
                <a:latin typeface="Constantia"/>
                <a:ea typeface="Constantia"/>
                <a:cs typeface="Constantia"/>
                <a:sym typeface="Constantia"/>
              </a:rPr>
              <a:t>LOAD BALANCING</a:t>
            </a:r>
            <a:endParaRPr b="1" sz="5400">
              <a:latin typeface="Constantia"/>
              <a:ea typeface="Constantia"/>
              <a:cs typeface="Constantia"/>
              <a:sym typeface="Constantia"/>
            </a:endParaRPr>
          </a:p>
        </p:txBody>
      </p:sp>
      <p:sp>
        <p:nvSpPr>
          <p:cNvPr id="326" name="Google Shape;326;p23"/>
          <p:cNvSpPr/>
          <p:nvPr/>
        </p:nvSpPr>
        <p:spPr>
          <a:xfrm>
            <a:off x="6261887" y="2399106"/>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7" name="Google Shape;327;p23"/>
          <p:cNvSpPr txBox="1"/>
          <p:nvPr/>
        </p:nvSpPr>
        <p:spPr>
          <a:xfrm>
            <a:off x="7140580" y="2957276"/>
            <a:ext cx="4745400" cy="3444900"/>
          </a:xfrm>
          <a:prstGeom prst="rect">
            <a:avLst/>
          </a:prstGeom>
          <a:noFill/>
          <a:ln>
            <a:noFill/>
          </a:ln>
        </p:spPr>
        <p:txBody>
          <a:bodyPr anchorCtr="0" anchor="t" bIns="0" lIns="0" spcFirstLastPara="1" rIns="0" wrap="square" tIns="0">
            <a:noAutofit/>
          </a:bodyPr>
          <a:lstStyle/>
          <a:p>
            <a:pPr indent="-228600" lvl="0" marL="285750" marR="0" rtl="0" algn="l">
              <a:lnSpc>
                <a:spcPct val="110000"/>
              </a:lnSpc>
              <a:spcBef>
                <a:spcPts val="0"/>
              </a:spcBef>
              <a:spcAft>
                <a:spcPts val="0"/>
              </a:spcAft>
              <a:buClr>
                <a:srgbClr val="C6F6FA"/>
              </a:buClr>
              <a:buSzPts val="2400"/>
              <a:buFont typeface="Arial"/>
              <a:buChar char="•"/>
            </a:pPr>
            <a:r>
              <a:rPr i="1" lang="en-US" sz="2400">
                <a:solidFill>
                  <a:srgbClr val="C6F6FA"/>
                </a:solidFill>
                <a:latin typeface="Times New Roman"/>
                <a:ea typeface="Times New Roman"/>
                <a:cs typeface="Times New Roman"/>
                <a:sym typeface="Times New Roman"/>
              </a:rPr>
              <a:t> </a:t>
            </a:r>
            <a:r>
              <a:rPr i="1" lang="en-US" sz="2100">
                <a:solidFill>
                  <a:srgbClr val="C6F6FA"/>
                </a:solidFill>
                <a:latin typeface="Times New Roman"/>
                <a:ea typeface="Times New Roman"/>
                <a:cs typeface="Times New Roman"/>
                <a:sym typeface="Times New Roman"/>
              </a:rPr>
              <a:t>In cloud computing, load balancing </a:t>
            </a:r>
            <a:r>
              <a:rPr lang="en-US" sz="2100">
                <a:solidFill>
                  <a:schemeClr val="lt1"/>
                </a:solidFill>
                <a:latin typeface="Times New Roman"/>
                <a:ea typeface="Times New Roman"/>
                <a:cs typeface="Times New Roman"/>
                <a:sym typeface="Times New Roman"/>
              </a:rPr>
              <a:t>distributes resources optimally among servers to provide effective management of workloads and network traffic</a:t>
            </a:r>
            <a:r>
              <a:rPr i="1" lang="en-US" sz="2100">
                <a:solidFill>
                  <a:srgbClr val="C6F6FA"/>
                </a:solidFill>
                <a:latin typeface="Times New Roman"/>
                <a:ea typeface="Times New Roman"/>
                <a:cs typeface="Times New Roman"/>
                <a:sym typeface="Times New Roman"/>
              </a:rPr>
              <a:t>.</a:t>
            </a:r>
            <a:endParaRPr sz="1100"/>
          </a:p>
          <a:p>
            <a:pPr indent="-234950" lvl="0" marL="285750" marR="0" rtl="0" algn="l">
              <a:lnSpc>
                <a:spcPct val="110000"/>
              </a:lnSpc>
              <a:spcBef>
                <a:spcPts val="1800"/>
              </a:spcBef>
              <a:spcAft>
                <a:spcPts val="0"/>
              </a:spcAft>
              <a:buClr>
                <a:srgbClr val="F2F2F2"/>
              </a:buClr>
              <a:buSzPts val="2100"/>
              <a:buFont typeface="Arial"/>
              <a:buChar char="•"/>
            </a:pPr>
            <a:r>
              <a:rPr lang="en-US" sz="2100">
                <a:solidFill>
                  <a:srgbClr val="F2F2F2"/>
                </a:solidFill>
                <a:latin typeface="Times New Roman"/>
                <a:ea typeface="Times New Roman"/>
                <a:cs typeface="Times New Roman"/>
                <a:sym typeface="Times New Roman"/>
              </a:rPr>
              <a:t>The principal objectives are to optimize scalability, optimize resource allocation, reduce response times, and sustain high availability.</a:t>
            </a:r>
            <a:endParaRPr sz="1500"/>
          </a:p>
        </p:txBody>
      </p:sp>
      <p:pic>
        <p:nvPicPr>
          <p:cNvPr id="328" name="Google Shape;328;p23"/>
          <p:cNvPicPr preferRelativeResize="0"/>
          <p:nvPr/>
        </p:nvPicPr>
        <p:blipFill>
          <a:blip r:embed="rId3">
            <a:alphaModFix/>
          </a:blip>
          <a:stretch>
            <a:fillRect/>
          </a:stretch>
        </p:blipFill>
        <p:spPr>
          <a:xfrm>
            <a:off x="719825" y="3050575"/>
            <a:ext cx="6083100" cy="3258300"/>
          </a:xfrm>
          <a:prstGeom prst="round2DiagRect">
            <a:avLst>
              <a:gd fmla="val 16667" name="adj1"/>
              <a:gd fmla="val 0" name="adj2"/>
            </a:avLst>
          </a:prstGeom>
          <a:noFill/>
          <a:ln>
            <a:noFill/>
          </a:ln>
          <a:effectLst>
            <a:outerShdw blurRad="385763" rotWithShape="0" algn="bl" dir="5400000" dist="19050">
              <a:schemeClr val="lt1">
                <a:alpha val="50000"/>
              </a:schemeClr>
            </a:outerShdw>
          </a:effectLst>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322"/>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1000"/>
                                        <p:tgtEl>
                                          <p:spTgt spid="32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1000"/>
                                        <p:tgtEl>
                                          <p:spTgt spid="32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1000"/>
                                        <p:tgtEl>
                                          <p:spTgt spid="325"/>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animEffect filter="fade" transition="in">
                                      <p:cBhvr>
                                        <p:cTn dur="1000"/>
                                        <p:tgtEl>
                                          <p:spTgt spid="327">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animEffect filter="fade" transition="in">
                                      <p:cBhvr>
                                        <p:cTn dur="1000"/>
                                        <p:tgtEl>
                                          <p:spTgt spid="32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3" name="Shape 333"/>
        <p:cNvGrpSpPr/>
        <p:nvPr/>
      </p:nvGrpSpPr>
      <p:grpSpPr>
        <a:xfrm>
          <a:off x="0" y="0"/>
          <a:ext cx="0" cy="0"/>
          <a:chOff x="0" y="0"/>
          <a:chExt cx="0" cy="0"/>
        </a:xfrm>
      </p:grpSpPr>
      <p:sp>
        <p:nvSpPr>
          <p:cNvPr id="334" name="Google Shape;334;p24"/>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5" name="Google Shape;335;p24"/>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6" name="Google Shape;336;p24"/>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37" name="Google Shape;337;p24"/>
          <p:cNvGrpSpPr/>
          <p:nvPr/>
        </p:nvGrpSpPr>
        <p:grpSpPr>
          <a:xfrm>
            <a:off x="-103082" y="5266782"/>
            <a:ext cx="2083885" cy="2083885"/>
            <a:chOff x="4842143" y="3556857"/>
            <a:chExt cx="2083885" cy="2083885"/>
          </a:xfrm>
        </p:grpSpPr>
        <p:sp>
          <p:nvSpPr>
            <p:cNvPr id="338" name="Google Shape;338;p24"/>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9" name="Google Shape;339;p24"/>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0" name="Google Shape;340;p24"/>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1" name="Google Shape;341;p24"/>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42" name="Google Shape;342;p24"/>
          <p:cNvSpPr txBox="1"/>
          <p:nvPr>
            <p:ph type="ctrTitle"/>
          </p:nvPr>
        </p:nvSpPr>
        <p:spPr>
          <a:xfrm>
            <a:off x="555638" y="222225"/>
            <a:ext cx="8486617" cy="89073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FFC000"/>
              </a:buClr>
              <a:buSzPts val="4800"/>
              <a:buFont typeface="Gill Sans"/>
              <a:buNone/>
            </a:pPr>
            <a:r>
              <a:rPr lang="en-US" sz="4800">
                <a:solidFill>
                  <a:srgbClr val="FFC000"/>
                </a:solidFill>
                <a:latin typeface="Gill Sans"/>
                <a:ea typeface="Gill Sans"/>
                <a:cs typeface="Gill Sans"/>
                <a:sym typeface="Gill Sans"/>
              </a:rPr>
              <a:t>GOALS OF LOAD BALANCING</a:t>
            </a:r>
            <a:endParaRPr sz="4800">
              <a:solidFill>
                <a:srgbClr val="FFC000"/>
              </a:solidFill>
              <a:latin typeface="Gill Sans"/>
              <a:ea typeface="Gill Sans"/>
              <a:cs typeface="Gill Sans"/>
              <a:sym typeface="Gill Sans"/>
            </a:endParaRPr>
          </a:p>
        </p:txBody>
      </p:sp>
      <p:sp>
        <p:nvSpPr>
          <p:cNvPr id="343" name="Google Shape;343;p24"/>
          <p:cNvSpPr txBox="1"/>
          <p:nvPr>
            <p:ph idx="1" type="subTitle"/>
          </p:nvPr>
        </p:nvSpPr>
        <p:spPr>
          <a:xfrm>
            <a:off x="586590" y="1549377"/>
            <a:ext cx="5437187" cy="2866794"/>
          </a:xfrm>
          <a:prstGeom prst="rect">
            <a:avLst/>
          </a:prstGeom>
          <a:noFill/>
          <a:ln>
            <a:noFill/>
          </a:ln>
        </p:spPr>
        <p:txBody>
          <a:bodyPr anchorCtr="0" anchor="t" bIns="0" lIns="0" spcFirstLastPara="1" rIns="0" wrap="square" tIns="0">
            <a:normAutofit/>
          </a:bodyPr>
          <a:lstStyle/>
          <a:p>
            <a:pPr indent="-342900" lvl="0" marL="342900" rtl="0" algn="l">
              <a:lnSpc>
                <a:spcPct val="100000"/>
              </a:lnSpc>
              <a:spcBef>
                <a:spcPts val="0"/>
              </a:spcBef>
              <a:spcAft>
                <a:spcPts val="0"/>
              </a:spcAft>
              <a:buClr>
                <a:srgbClr val="F2F2F2"/>
              </a:buClr>
              <a:buSzPts val="2400"/>
              <a:buFont typeface="Noto Sans Symbols"/>
              <a:buChar char="❖"/>
            </a:pPr>
            <a:r>
              <a:rPr lang="en-US">
                <a:solidFill>
                  <a:srgbClr val="F2F2F2"/>
                </a:solidFill>
                <a:latin typeface="Times New Roman"/>
                <a:ea typeface="Times New Roman"/>
                <a:cs typeface="Times New Roman"/>
                <a:sym typeface="Times New Roman"/>
              </a:rPr>
              <a:t>Achieves optimal resource utilization</a:t>
            </a:r>
            <a:endParaRPr/>
          </a:p>
          <a:p>
            <a:pPr indent="-342900" lvl="0" marL="342900" rtl="0" algn="l">
              <a:lnSpc>
                <a:spcPct val="100000"/>
              </a:lnSpc>
              <a:spcBef>
                <a:spcPts val="1800"/>
              </a:spcBef>
              <a:spcAft>
                <a:spcPts val="0"/>
              </a:spcAft>
              <a:buClr>
                <a:srgbClr val="F2F2F2"/>
              </a:buClr>
              <a:buSzPts val="2400"/>
              <a:buFont typeface="Noto Sans Symbols"/>
              <a:buChar char="❖"/>
            </a:pPr>
            <a:r>
              <a:rPr lang="en-US">
                <a:solidFill>
                  <a:srgbClr val="F2F2F2"/>
                </a:solidFill>
                <a:latin typeface="Times New Roman"/>
                <a:ea typeface="Times New Roman"/>
                <a:cs typeface="Times New Roman"/>
                <a:sym typeface="Times New Roman"/>
              </a:rPr>
              <a:t>Maximize throughput</a:t>
            </a:r>
            <a:endParaRPr/>
          </a:p>
          <a:p>
            <a:pPr indent="-342900" lvl="0" marL="342900" rtl="0" algn="l">
              <a:lnSpc>
                <a:spcPct val="100000"/>
              </a:lnSpc>
              <a:spcBef>
                <a:spcPts val="1800"/>
              </a:spcBef>
              <a:spcAft>
                <a:spcPts val="0"/>
              </a:spcAft>
              <a:buClr>
                <a:srgbClr val="F2F2F2"/>
              </a:buClr>
              <a:buSzPts val="2400"/>
              <a:buFont typeface="Noto Sans Symbols"/>
              <a:buChar char="❖"/>
            </a:pPr>
            <a:r>
              <a:rPr lang="en-US">
                <a:solidFill>
                  <a:srgbClr val="F2F2F2"/>
                </a:solidFill>
                <a:latin typeface="Times New Roman"/>
                <a:ea typeface="Times New Roman"/>
                <a:cs typeface="Times New Roman"/>
                <a:sym typeface="Times New Roman"/>
              </a:rPr>
              <a:t>Minimize response time</a:t>
            </a:r>
            <a:endParaRPr/>
          </a:p>
          <a:p>
            <a:pPr indent="-342900" lvl="0" marL="342900" rtl="0" algn="l">
              <a:lnSpc>
                <a:spcPct val="100000"/>
              </a:lnSpc>
              <a:spcBef>
                <a:spcPts val="1800"/>
              </a:spcBef>
              <a:spcAft>
                <a:spcPts val="0"/>
              </a:spcAft>
              <a:buClr>
                <a:srgbClr val="F2F2F2"/>
              </a:buClr>
              <a:buSzPts val="2400"/>
              <a:buFont typeface="Noto Sans Symbols"/>
              <a:buChar char="❖"/>
            </a:pPr>
            <a:r>
              <a:rPr lang="en-US">
                <a:solidFill>
                  <a:srgbClr val="F2F2F2"/>
                </a:solidFill>
                <a:latin typeface="Times New Roman"/>
                <a:ea typeface="Times New Roman"/>
                <a:cs typeface="Times New Roman"/>
                <a:sym typeface="Times New Roman"/>
              </a:rPr>
              <a:t>Avoids overload</a:t>
            </a:r>
            <a:endParaRPr/>
          </a:p>
          <a:p>
            <a:pPr indent="-342900" lvl="0" marL="342900" rtl="0" algn="l">
              <a:lnSpc>
                <a:spcPct val="100000"/>
              </a:lnSpc>
              <a:spcBef>
                <a:spcPts val="1800"/>
              </a:spcBef>
              <a:spcAft>
                <a:spcPts val="0"/>
              </a:spcAft>
              <a:buClr>
                <a:srgbClr val="F2F2F2"/>
              </a:buClr>
              <a:buSzPts val="2400"/>
              <a:buFont typeface="Noto Sans Symbols"/>
              <a:buChar char="❖"/>
            </a:pPr>
            <a:r>
              <a:rPr lang="en-US">
                <a:solidFill>
                  <a:srgbClr val="F2F2F2"/>
                </a:solidFill>
                <a:latin typeface="Times New Roman"/>
                <a:ea typeface="Times New Roman"/>
                <a:cs typeface="Times New Roman"/>
                <a:sym typeface="Times New Roman"/>
              </a:rPr>
              <a:t>Avoids crashing</a:t>
            </a:r>
            <a:endParaRPr/>
          </a:p>
          <a:p>
            <a:pPr indent="-190500" lvl="0" marL="342900" rtl="0" algn="l">
              <a:lnSpc>
                <a:spcPct val="100000"/>
              </a:lnSpc>
              <a:spcBef>
                <a:spcPts val="1800"/>
              </a:spcBef>
              <a:spcAft>
                <a:spcPts val="0"/>
              </a:spcAft>
              <a:buClr>
                <a:schemeClr val="lt1"/>
              </a:buClr>
              <a:buSzPts val="2400"/>
              <a:buFont typeface="Noto Sans Symbols"/>
              <a:buNone/>
            </a:pPr>
            <a:r>
              <a:t/>
            </a:r>
            <a:endParaRPr>
              <a:solidFill>
                <a:srgbClr val="FFFFFF"/>
              </a:solidFill>
              <a:latin typeface="Times New Roman"/>
              <a:ea typeface="Times New Roman"/>
              <a:cs typeface="Times New Roman"/>
              <a:sym typeface="Times New Roman"/>
            </a:endParaRPr>
          </a:p>
        </p:txBody>
      </p:sp>
      <p:grpSp>
        <p:nvGrpSpPr>
          <p:cNvPr id="344" name="Google Shape;344;p24"/>
          <p:cNvGrpSpPr/>
          <p:nvPr/>
        </p:nvGrpSpPr>
        <p:grpSpPr>
          <a:xfrm>
            <a:off x="10904572" y="450833"/>
            <a:ext cx="828358" cy="828358"/>
            <a:chOff x="10462536" y="1408249"/>
            <a:chExt cx="828358" cy="828358"/>
          </a:xfrm>
        </p:grpSpPr>
        <p:sp>
          <p:nvSpPr>
            <p:cNvPr id="345" name="Google Shape;345;p24"/>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6" name="Google Shape;346;p24"/>
            <p:cNvSpPr/>
            <p:nvPr/>
          </p:nvSpPr>
          <p:spPr>
            <a:xfrm rot="-8100000">
              <a:off x="10613915" y="1424627"/>
              <a:ext cx="270000" cy="540001"/>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47" name="Google Shape;347;p24"/>
          <p:cNvSpPr/>
          <p:nvPr/>
        </p:nvSpPr>
        <p:spPr>
          <a:xfrm>
            <a:off x="10282954" y="5171203"/>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348" name="Google Shape;348;p24"/>
          <p:cNvPicPr preferRelativeResize="0"/>
          <p:nvPr/>
        </p:nvPicPr>
        <p:blipFill>
          <a:blip r:embed="rId3">
            <a:alphaModFix/>
          </a:blip>
          <a:stretch>
            <a:fillRect/>
          </a:stretch>
        </p:blipFill>
        <p:spPr>
          <a:xfrm>
            <a:off x="5779500" y="1520813"/>
            <a:ext cx="6033600" cy="4525200"/>
          </a:xfrm>
          <a:prstGeom prst="snip2DiagRect">
            <a:avLst>
              <a:gd fmla="val 0" name="adj1"/>
              <a:gd fmla="val 16667" name="adj2"/>
            </a:avLst>
          </a:prstGeom>
          <a:noFill/>
          <a:ln>
            <a:noFill/>
          </a:ln>
          <a:effectLst>
            <a:outerShdw blurRad="385763" rotWithShape="0" algn="bl" dir="5400000" dist="19050">
              <a:schemeClr val="lt1">
                <a:alpha val="50000"/>
              </a:schemeClr>
            </a:outerShdw>
          </a:effectLst>
        </p:spPr>
      </p:pic>
      <p:grpSp>
        <p:nvGrpSpPr>
          <p:cNvPr id="349" name="Google Shape;349;p24"/>
          <p:cNvGrpSpPr/>
          <p:nvPr/>
        </p:nvGrpSpPr>
        <p:grpSpPr>
          <a:xfrm flipH="1" rot="10800000">
            <a:off x="2942829" y="5472702"/>
            <a:ext cx="1507951" cy="1240243"/>
            <a:chOff x="4921590" y="331997"/>
            <a:chExt cx="1657635" cy="1657635"/>
          </a:xfrm>
        </p:grpSpPr>
        <p:sp>
          <p:nvSpPr>
            <p:cNvPr id="350" name="Google Shape;350;p24"/>
            <p:cNvSpPr/>
            <p:nvPr/>
          </p:nvSpPr>
          <p:spPr>
            <a:xfrm rot="-2700000">
              <a:off x="5210107" y="528990"/>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102001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1" name="Google Shape;351;p24"/>
            <p:cNvSpPr/>
            <p:nvPr/>
          </p:nvSpPr>
          <p:spPr>
            <a:xfrm rot="2700000">
              <a:off x="5735472" y="876384"/>
              <a:ext cx="540088" cy="1080176"/>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1000"/>
                                        <p:tgtEl>
                                          <p:spTgt spid="3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animEffect filter="fade" transition="in">
                                      <p:cBhvr>
                                        <p:cTn dur="1000"/>
                                        <p:tgtEl>
                                          <p:spTgt spid="343">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animEffect filter="fade" transition="in">
                                      <p:cBhvr>
                                        <p:cTn dur="1000"/>
                                        <p:tgtEl>
                                          <p:spTgt spid="343">
                                            <p:txEl>
                                              <p:pRg end="1" st="1"/>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43">
                                            <p:txEl>
                                              <p:pRg end="2" st="2"/>
                                            </p:txEl>
                                          </p:spTgt>
                                        </p:tgtEl>
                                        <p:attrNameLst>
                                          <p:attrName>style.visibility</p:attrName>
                                        </p:attrNameLst>
                                      </p:cBhvr>
                                      <p:to>
                                        <p:strVal val="visible"/>
                                      </p:to>
                                    </p:set>
                                    <p:animEffect filter="fade" transition="in">
                                      <p:cBhvr>
                                        <p:cTn dur="1000"/>
                                        <p:tgtEl>
                                          <p:spTgt spid="343">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43">
                                            <p:txEl>
                                              <p:pRg end="3" st="3"/>
                                            </p:txEl>
                                          </p:spTgt>
                                        </p:tgtEl>
                                        <p:attrNameLst>
                                          <p:attrName>style.visibility</p:attrName>
                                        </p:attrNameLst>
                                      </p:cBhvr>
                                      <p:to>
                                        <p:strVal val="visible"/>
                                      </p:to>
                                    </p:set>
                                    <p:animEffect filter="fade" transition="in">
                                      <p:cBhvr>
                                        <p:cTn dur="1000"/>
                                        <p:tgtEl>
                                          <p:spTgt spid="343">
                                            <p:txEl>
                                              <p:pRg end="3" st="3"/>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43">
                                            <p:txEl>
                                              <p:pRg end="4" st="4"/>
                                            </p:txEl>
                                          </p:spTgt>
                                        </p:tgtEl>
                                        <p:attrNameLst>
                                          <p:attrName>style.visibility</p:attrName>
                                        </p:attrNameLst>
                                      </p:cBhvr>
                                      <p:to>
                                        <p:strVal val="visible"/>
                                      </p:to>
                                    </p:set>
                                    <p:animEffect filter="fade" transition="in">
                                      <p:cBhvr>
                                        <p:cTn dur="1000"/>
                                        <p:tgtEl>
                                          <p:spTgt spid="343">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43">
                                            <p:txEl>
                                              <p:pRg end="5" st="5"/>
                                            </p:txEl>
                                          </p:spTgt>
                                        </p:tgtEl>
                                        <p:attrNameLst>
                                          <p:attrName>style.visibility</p:attrName>
                                        </p:attrNameLst>
                                      </p:cBhvr>
                                      <p:to>
                                        <p:strVal val="visible"/>
                                      </p:to>
                                    </p:set>
                                    <p:animEffect filter="fade" transition="in">
                                      <p:cBhvr>
                                        <p:cTn dur="1000"/>
                                        <p:tgtEl>
                                          <p:spTgt spid="34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6" name="Shape 356"/>
        <p:cNvGrpSpPr/>
        <p:nvPr/>
      </p:nvGrpSpPr>
      <p:grpSpPr>
        <a:xfrm>
          <a:off x="0" y="0"/>
          <a:ext cx="0" cy="0"/>
          <a:chOff x="0" y="0"/>
          <a:chExt cx="0" cy="0"/>
        </a:xfrm>
      </p:grpSpPr>
      <p:sp>
        <p:nvSpPr>
          <p:cNvPr id="357" name="Google Shape;357;p2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8" name="Google Shape;358;p25"/>
          <p:cNvSpPr txBox="1"/>
          <p:nvPr>
            <p:ph type="title"/>
          </p:nvPr>
        </p:nvSpPr>
        <p:spPr>
          <a:xfrm>
            <a:off x="382850" y="938069"/>
            <a:ext cx="4010024" cy="2704193"/>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rgbClr val="FFC000"/>
              </a:buClr>
              <a:buSzPts val="4400"/>
              <a:buFont typeface="Gill Sans"/>
              <a:buNone/>
            </a:pPr>
            <a:r>
              <a:rPr lang="en-US" sz="4400">
                <a:solidFill>
                  <a:srgbClr val="FFC000"/>
                </a:solidFill>
                <a:latin typeface="Gill Sans"/>
                <a:ea typeface="Gill Sans"/>
                <a:cs typeface="Gill Sans"/>
                <a:sym typeface="Gill Sans"/>
              </a:rPr>
              <a:t>STRATEGIES OF </a:t>
            </a:r>
            <a:br>
              <a:rPr lang="en-US" sz="4400">
                <a:latin typeface="Gill Sans"/>
                <a:ea typeface="Gill Sans"/>
                <a:cs typeface="Gill Sans"/>
                <a:sym typeface="Gill Sans"/>
              </a:rPr>
            </a:br>
            <a:r>
              <a:rPr lang="en-US" sz="4400">
                <a:solidFill>
                  <a:srgbClr val="FFC000"/>
                </a:solidFill>
                <a:latin typeface="Gill Sans"/>
                <a:ea typeface="Gill Sans"/>
                <a:cs typeface="Gill Sans"/>
                <a:sym typeface="Gill Sans"/>
              </a:rPr>
              <a:t>LOAD BALANCING</a:t>
            </a:r>
            <a:endParaRPr sz="4400">
              <a:solidFill>
                <a:srgbClr val="FFC000"/>
              </a:solidFill>
              <a:latin typeface="Gill Sans"/>
              <a:ea typeface="Gill Sans"/>
              <a:cs typeface="Gill Sans"/>
              <a:sym typeface="Gill Sans"/>
            </a:endParaRPr>
          </a:p>
        </p:txBody>
      </p:sp>
      <p:sp>
        <p:nvSpPr>
          <p:cNvPr id="359" name="Google Shape;359;p25"/>
          <p:cNvSpPr/>
          <p:nvPr/>
        </p:nvSpPr>
        <p:spPr>
          <a:xfrm>
            <a:off x="4550899" y="0"/>
            <a:ext cx="7641102" cy="6858000"/>
          </a:xfrm>
          <a:prstGeom prst="rect">
            <a:avLst/>
          </a:prstGeom>
          <a:solidFill>
            <a:srgbClr val="E1E1EF">
              <a:alpha val="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0" name="Google Shape;360;p25"/>
          <p:cNvSpPr txBox="1"/>
          <p:nvPr>
            <p:ph idx="1" type="body"/>
          </p:nvPr>
        </p:nvSpPr>
        <p:spPr>
          <a:xfrm>
            <a:off x="4608166" y="1297466"/>
            <a:ext cx="2716655" cy="1553114"/>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Clr>
                <a:srgbClr val="90ECF4"/>
              </a:buClr>
              <a:buSzPts val="3600"/>
              <a:buNone/>
            </a:pPr>
            <a:r>
              <a:rPr lang="en-US" sz="3600" u="sng">
                <a:solidFill>
                  <a:srgbClr val="90ECF4"/>
                </a:solidFill>
                <a:latin typeface="Times New Roman"/>
                <a:ea typeface="Times New Roman"/>
                <a:cs typeface="Times New Roman"/>
                <a:sym typeface="Times New Roman"/>
              </a:rPr>
              <a:t>SLB Architecture</a:t>
            </a:r>
            <a:endParaRPr/>
          </a:p>
        </p:txBody>
      </p:sp>
      <p:sp>
        <p:nvSpPr>
          <p:cNvPr id="361" name="Google Shape;361;p25"/>
          <p:cNvSpPr txBox="1"/>
          <p:nvPr/>
        </p:nvSpPr>
        <p:spPr>
          <a:xfrm>
            <a:off x="4714200" y="3148199"/>
            <a:ext cx="6087600" cy="3469200"/>
          </a:xfrm>
          <a:prstGeom prst="rect">
            <a:avLst/>
          </a:prstGeom>
          <a:noFill/>
          <a:ln>
            <a:noFill/>
          </a:ln>
        </p:spPr>
        <p:txBody>
          <a:bodyPr anchorCtr="0" anchor="t" bIns="45700" lIns="91425" spcFirstLastPara="1" rIns="91425" wrap="square" tIns="45700">
            <a:noAutofit/>
          </a:bodyPr>
          <a:lstStyle/>
          <a:p>
            <a:pPr indent="-162560" lvl="0" marL="162560" marR="0" rtl="0" algn="l">
              <a:spcBef>
                <a:spcPts val="0"/>
              </a:spcBef>
              <a:spcAft>
                <a:spcPts val="0"/>
              </a:spcAft>
              <a:buClr>
                <a:srgbClr val="DBA8A0"/>
              </a:buClr>
              <a:buSzPts val="2200"/>
              <a:buFont typeface="Noto Sans Symbols"/>
              <a:buChar char="❖"/>
            </a:pPr>
            <a:r>
              <a:rPr b="1" lang="en-US" sz="2200">
                <a:solidFill>
                  <a:srgbClr val="DBA8A0"/>
                </a:solidFill>
                <a:latin typeface="Times New Roman"/>
                <a:ea typeface="Times New Roman"/>
                <a:cs typeface="Times New Roman"/>
                <a:sym typeface="Times New Roman"/>
              </a:rPr>
              <a:t>Centralized </a:t>
            </a:r>
            <a:r>
              <a:rPr b="1" lang="en-US" sz="1600">
                <a:solidFill>
                  <a:srgbClr val="F2F2F2"/>
                </a:solidFill>
                <a:latin typeface="Times New Roman"/>
                <a:ea typeface="Times New Roman"/>
                <a:cs typeface="Times New Roman"/>
                <a:sym typeface="Times New Roman"/>
              </a:rPr>
              <a:t>:</a:t>
            </a:r>
            <a:r>
              <a:rPr lang="en-US" sz="1600">
                <a:solidFill>
                  <a:srgbClr val="90ECF4"/>
                </a:solidFill>
                <a:latin typeface="Times New Roman"/>
                <a:ea typeface="Times New Roman"/>
                <a:cs typeface="Times New Roman"/>
                <a:sym typeface="Times New Roman"/>
              </a:rPr>
              <a:t> </a:t>
            </a:r>
            <a:endParaRPr sz="1800">
              <a:solidFill>
                <a:srgbClr val="90ECF4"/>
              </a:solidFill>
              <a:latin typeface="Gill Sans"/>
              <a:ea typeface="Gill Sans"/>
              <a:cs typeface="Gill Sans"/>
              <a:sym typeface="Gill Sans"/>
            </a:endParaRPr>
          </a:p>
          <a:p>
            <a:pPr indent="-457200" lvl="0" marL="457200" marR="0" rtl="0" algn="l">
              <a:spcBef>
                <a:spcPts val="600"/>
              </a:spcBef>
              <a:spcAft>
                <a:spcPts val="0"/>
              </a:spcAft>
              <a:buClr>
                <a:srgbClr val="F2F2F2"/>
              </a:buClr>
              <a:buSzPts val="2000"/>
              <a:buFont typeface="Noto Sans Symbols"/>
              <a:buChar char="▪"/>
            </a:pPr>
            <a:r>
              <a:rPr lang="en-US" sz="2000">
                <a:solidFill>
                  <a:srgbClr val="F2F2F2"/>
                </a:solidFill>
                <a:latin typeface="Times New Roman"/>
                <a:ea typeface="Times New Roman"/>
                <a:cs typeface="Times New Roman"/>
                <a:sym typeface="Times New Roman"/>
              </a:rPr>
              <a:t>These networks keep all of the data in one single computer location, and we access the information by logging into the system's primary computer, also referred to as the "server."</a:t>
            </a:r>
            <a:endParaRPr sz="2000">
              <a:solidFill>
                <a:schemeClr val="lt1"/>
              </a:solidFill>
              <a:latin typeface="Gill Sans"/>
              <a:ea typeface="Gill Sans"/>
              <a:cs typeface="Gill Sans"/>
              <a:sym typeface="Gill Sans"/>
            </a:endParaRPr>
          </a:p>
          <a:p>
            <a:pPr indent="0" lvl="0" marL="0" marR="0" rtl="0" algn="l">
              <a:spcBef>
                <a:spcPts val="600"/>
              </a:spcBef>
              <a:spcAft>
                <a:spcPts val="0"/>
              </a:spcAft>
              <a:buNone/>
            </a:pPr>
            <a:r>
              <a:t/>
            </a:r>
            <a:endParaRPr sz="1600">
              <a:solidFill>
                <a:schemeClr val="lt1"/>
              </a:solidFill>
              <a:latin typeface="Times New Roman"/>
              <a:ea typeface="Times New Roman"/>
              <a:cs typeface="Times New Roman"/>
              <a:sym typeface="Times New Roman"/>
            </a:endParaRPr>
          </a:p>
          <a:p>
            <a:pPr indent="-162560" lvl="0" marL="162560" marR="0" rtl="0" algn="l">
              <a:spcBef>
                <a:spcPts val="600"/>
              </a:spcBef>
              <a:spcAft>
                <a:spcPts val="0"/>
              </a:spcAft>
              <a:buClr>
                <a:srgbClr val="DBA8A0"/>
              </a:buClr>
              <a:buSzPts val="2200"/>
              <a:buFont typeface="Noto Sans Symbols"/>
              <a:buChar char="❖"/>
            </a:pPr>
            <a:r>
              <a:rPr b="1" lang="en-US" sz="2200">
                <a:solidFill>
                  <a:srgbClr val="DBA8A0"/>
                </a:solidFill>
                <a:latin typeface="Times New Roman"/>
                <a:ea typeface="Times New Roman"/>
                <a:cs typeface="Times New Roman"/>
                <a:sym typeface="Times New Roman"/>
              </a:rPr>
              <a:t>Distributed </a:t>
            </a:r>
            <a:r>
              <a:rPr b="1" lang="en-US" sz="1600">
                <a:solidFill>
                  <a:schemeClr val="lt1"/>
                </a:solidFill>
                <a:latin typeface="Times New Roman"/>
                <a:ea typeface="Times New Roman"/>
                <a:cs typeface="Times New Roman"/>
                <a:sym typeface="Times New Roman"/>
              </a:rPr>
              <a:t>:</a:t>
            </a:r>
            <a:endParaRPr sz="1850">
              <a:solidFill>
                <a:schemeClr val="lt1"/>
              </a:solidFill>
              <a:latin typeface="Times New Roman"/>
              <a:ea typeface="Times New Roman"/>
              <a:cs typeface="Times New Roman"/>
              <a:sym typeface="Times New Roman"/>
            </a:endParaRPr>
          </a:p>
          <a:p>
            <a:pPr indent="-311150" lvl="0" marL="285750" marR="0" rtl="0" algn="l">
              <a:spcBef>
                <a:spcPts val="600"/>
              </a:spcBef>
              <a:spcAft>
                <a:spcPts val="0"/>
              </a:spcAft>
              <a:buClr>
                <a:srgbClr val="F2F2F2"/>
              </a:buClr>
              <a:buSzPts val="2000"/>
              <a:buFont typeface="Noto Sans Symbols"/>
              <a:buChar char="▪"/>
            </a:pPr>
            <a:r>
              <a:rPr lang="en-US" sz="2000">
                <a:solidFill>
                  <a:srgbClr val="F2F2F2"/>
                </a:solidFill>
                <a:latin typeface="Times New Roman"/>
                <a:ea typeface="Times New Roman"/>
                <a:cs typeface="Times New Roman"/>
                <a:sym typeface="Times New Roman"/>
              </a:rPr>
              <a:t>A collection of databases that are kept on different computers but seem to users as a single database is referred to as a distributed database.</a:t>
            </a:r>
            <a:endParaRPr sz="2400">
              <a:solidFill>
                <a:srgbClr val="F2F2F2"/>
              </a:solidFill>
              <a:latin typeface="Times New Roman"/>
              <a:ea typeface="Times New Roman"/>
              <a:cs typeface="Times New Roman"/>
              <a:sym typeface="Times New Roman"/>
            </a:endParaRPr>
          </a:p>
        </p:txBody>
      </p:sp>
      <p:pic>
        <p:nvPicPr>
          <p:cNvPr descr="Concept of server load balancing (SLB)" id="362" name="Google Shape;362;p25"/>
          <p:cNvPicPr preferRelativeResize="0"/>
          <p:nvPr/>
        </p:nvPicPr>
        <p:blipFill rotWithShape="1">
          <a:blip r:embed="rId3">
            <a:alphaModFix/>
          </a:blip>
          <a:srcRect b="0" l="0" r="0" t="0"/>
          <a:stretch/>
        </p:blipFill>
        <p:spPr>
          <a:xfrm>
            <a:off x="7641257" y="324059"/>
            <a:ext cx="4173300" cy="2967300"/>
          </a:xfrm>
          <a:prstGeom prst="snip2DiagRect">
            <a:avLst>
              <a:gd fmla="val 0" name="adj1"/>
              <a:gd fmla="val 16667" name="adj2"/>
            </a:avLst>
          </a:prstGeom>
          <a:noFill/>
          <a:ln>
            <a:noFill/>
          </a:ln>
          <a:effectLst>
            <a:outerShdw blurRad="385763" rotWithShape="0" algn="bl" dir="5400000" dist="19050">
              <a:schemeClr val="lt1">
                <a:alpha val="50000"/>
              </a:schemeClr>
            </a:outerShdw>
          </a:effectLst>
        </p:spPr>
      </p:pic>
      <p:pic>
        <p:nvPicPr>
          <p:cNvPr id="363" name="Google Shape;363;p25"/>
          <p:cNvPicPr preferRelativeResize="0"/>
          <p:nvPr/>
        </p:nvPicPr>
        <p:blipFill>
          <a:blip r:embed="rId4">
            <a:alphaModFix/>
          </a:blip>
          <a:stretch>
            <a:fillRect/>
          </a:stretch>
        </p:blipFill>
        <p:spPr>
          <a:xfrm>
            <a:off x="735938" y="3897338"/>
            <a:ext cx="3303900" cy="1979700"/>
          </a:xfrm>
          <a:prstGeom prst="snip2DiagRect">
            <a:avLst>
              <a:gd fmla="val 0" name="adj1"/>
              <a:gd fmla="val 16667" name="adj2"/>
            </a:avLst>
          </a:prstGeom>
          <a:noFill/>
          <a:ln>
            <a:noFill/>
          </a:ln>
          <a:effectLst>
            <a:outerShdw blurRad="385763" rotWithShape="0" algn="bl" dir="5400000" dist="19050">
              <a:schemeClr val="lt1">
                <a:alpha val="50000"/>
              </a:schemeClr>
            </a:outerShdw>
          </a:effectLst>
        </p:spPr>
      </p:pic>
      <p:grpSp>
        <p:nvGrpSpPr>
          <p:cNvPr id="364" name="Google Shape;364;p25"/>
          <p:cNvGrpSpPr/>
          <p:nvPr/>
        </p:nvGrpSpPr>
        <p:grpSpPr>
          <a:xfrm>
            <a:off x="3141897" y="82226"/>
            <a:ext cx="897877" cy="934082"/>
            <a:chOff x="5129685" y="1232940"/>
            <a:chExt cx="897877" cy="934082"/>
          </a:xfrm>
        </p:grpSpPr>
        <p:sp>
          <p:nvSpPr>
            <p:cNvPr id="365" name="Google Shape;365;p25"/>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6" name="Google Shape;366;p25"/>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7" name="Google Shape;367;p25"/>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000"/>
                                        <p:tgtEl>
                                          <p:spTgt spid="36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animEffect filter="fade" transition="in">
                                      <p:cBhvr>
                                        <p:cTn dur="1000"/>
                                        <p:tgtEl>
                                          <p:spTgt spid="361">
                                            <p:txEl>
                                              <p:pRg end="0" st="0"/>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animEffect filter="fade" transition="in">
                                      <p:cBhvr>
                                        <p:cTn dur="1000"/>
                                        <p:tgtEl>
                                          <p:spTgt spid="361">
                                            <p:txEl>
                                              <p:pRg end="1" st="1"/>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61">
                                            <p:txEl>
                                              <p:pRg end="2" st="2"/>
                                            </p:txEl>
                                          </p:spTgt>
                                        </p:tgtEl>
                                        <p:attrNameLst>
                                          <p:attrName>style.visibility</p:attrName>
                                        </p:attrNameLst>
                                      </p:cBhvr>
                                      <p:to>
                                        <p:strVal val="visible"/>
                                      </p:to>
                                    </p:set>
                                    <p:animEffect filter="fade" transition="in">
                                      <p:cBhvr>
                                        <p:cTn dur="1000"/>
                                        <p:tgtEl>
                                          <p:spTgt spid="361">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61">
                                            <p:txEl>
                                              <p:pRg end="3" st="3"/>
                                            </p:txEl>
                                          </p:spTgt>
                                        </p:tgtEl>
                                        <p:attrNameLst>
                                          <p:attrName>style.visibility</p:attrName>
                                        </p:attrNameLst>
                                      </p:cBhvr>
                                      <p:to>
                                        <p:strVal val="visible"/>
                                      </p:to>
                                    </p:set>
                                    <p:animEffect filter="fade" transition="in">
                                      <p:cBhvr>
                                        <p:cTn dur="1000"/>
                                        <p:tgtEl>
                                          <p:spTgt spid="361">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61">
                                            <p:txEl>
                                              <p:pRg end="4" st="4"/>
                                            </p:txEl>
                                          </p:spTgt>
                                        </p:tgtEl>
                                        <p:attrNameLst>
                                          <p:attrName>style.visibility</p:attrName>
                                        </p:attrNameLst>
                                      </p:cBhvr>
                                      <p:to>
                                        <p:strVal val="visible"/>
                                      </p:to>
                                    </p:set>
                                    <p:animEffect filter="fade" transition="in">
                                      <p:cBhvr>
                                        <p:cTn dur="1000"/>
                                        <p:tgtEl>
                                          <p:spTgt spid="3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6"/>
          <p:cNvSpPr txBox="1"/>
          <p:nvPr>
            <p:ph type="title"/>
          </p:nvPr>
        </p:nvSpPr>
        <p:spPr>
          <a:xfrm>
            <a:off x="564422" y="269439"/>
            <a:ext cx="8298551" cy="1270646"/>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FFC000"/>
              </a:buClr>
              <a:buSzPts val="4400"/>
              <a:buFont typeface="Gill Sans"/>
              <a:buNone/>
            </a:pPr>
            <a:r>
              <a:rPr lang="en-US" sz="4400">
                <a:solidFill>
                  <a:srgbClr val="FFC000"/>
                </a:solidFill>
                <a:latin typeface="Gill Sans"/>
                <a:ea typeface="Gill Sans"/>
                <a:cs typeface="Gill Sans"/>
                <a:sym typeface="Gill Sans"/>
              </a:rPr>
              <a:t>TYPES OF LOAD BALANCING ALGORITHMS</a:t>
            </a:r>
            <a:endParaRPr sz="4400">
              <a:latin typeface="Gill Sans"/>
              <a:ea typeface="Gill Sans"/>
              <a:cs typeface="Gill Sans"/>
              <a:sym typeface="Gill Sans"/>
            </a:endParaRPr>
          </a:p>
        </p:txBody>
      </p:sp>
      <p:sp>
        <p:nvSpPr>
          <p:cNvPr id="373" name="Google Shape;373;p26"/>
          <p:cNvSpPr txBox="1"/>
          <p:nvPr/>
        </p:nvSpPr>
        <p:spPr>
          <a:xfrm>
            <a:off x="567230" y="1667008"/>
            <a:ext cx="565018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imes New Roman"/>
                <a:ea typeface="Times New Roman"/>
                <a:cs typeface="Times New Roman"/>
                <a:sym typeface="Times New Roman"/>
              </a:rPr>
              <a:t>There are two types of Load Balancing algorithm: </a:t>
            </a:r>
            <a:endParaRPr/>
          </a:p>
          <a:p>
            <a:pPr indent="-158750" lvl="0" marL="285750" marR="0" rtl="0" algn="l">
              <a:spcBef>
                <a:spcPts val="0"/>
              </a:spcBef>
              <a:spcAft>
                <a:spcPts val="0"/>
              </a:spcAft>
              <a:buClr>
                <a:schemeClr val="lt1"/>
              </a:buClr>
              <a:buSzPts val="2000"/>
              <a:buFont typeface="Arial"/>
              <a:buNone/>
            </a:pPr>
            <a:r>
              <a:t/>
            </a:r>
            <a:endParaRPr sz="2000">
              <a:solidFill>
                <a:schemeClr val="lt1"/>
              </a:solidFill>
              <a:latin typeface="Times New Roman"/>
              <a:ea typeface="Times New Roman"/>
              <a:cs typeface="Times New Roman"/>
              <a:sym typeface="Times New Roman"/>
            </a:endParaRPr>
          </a:p>
        </p:txBody>
      </p:sp>
      <p:grpSp>
        <p:nvGrpSpPr>
          <p:cNvPr id="374" name="Google Shape;374;p26"/>
          <p:cNvGrpSpPr/>
          <p:nvPr/>
        </p:nvGrpSpPr>
        <p:grpSpPr>
          <a:xfrm>
            <a:off x="516200" y="2349468"/>
            <a:ext cx="5685906" cy="3673213"/>
            <a:chOff x="0" y="676012"/>
            <a:chExt cx="5685906" cy="2808052"/>
          </a:xfrm>
        </p:grpSpPr>
        <p:sp>
          <p:nvSpPr>
            <p:cNvPr id="375" name="Google Shape;375;p26"/>
            <p:cNvSpPr/>
            <p:nvPr/>
          </p:nvSpPr>
          <p:spPr>
            <a:xfrm>
              <a:off x="0" y="676012"/>
              <a:ext cx="5685906" cy="1248023"/>
            </a:xfrm>
            <a:prstGeom prst="roundRect">
              <a:avLst>
                <a:gd fmla="val 10000" name="adj"/>
              </a:avLst>
            </a:prstGeom>
            <a:solidFill>
              <a:srgbClr val="CA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377526" y="956817"/>
              <a:ext cx="686412" cy="686412"/>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1441466" y="676012"/>
              <a:ext cx="4244439" cy="124802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txBox="1"/>
            <p:nvPr/>
          </p:nvSpPr>
          <p:spPr>
            <a:xfrm>
              <a:off x="1441466" y="676012"/>
              <a:ext cx="4244439" cy="1248023"/>
            </a:xfrm>
            <a:prstGeom prst="rect">
              <a:avLst/>
            </a:prstGeom>
            <a:noFill/>
            <a:ln>
              <a:noFill/>
            </a:ln>
          </p:spPr>
          <p:txBody>
            <a:bodyPr anchorCtr="0" anchor="ctr" bIns="132075" lIns="132075" spcFirstLastPara="1" rIns="132075" wrap="square" tIns="132075">
              <a:noAutofit/>
            </a:bodyPr>
            <a:lstStyle/>
            <a:p>
              <a:pPr indent="0" lvl="0" marL="0" marR="0" rtl="0" algn="l">
                <a:lnSpc>
                  <a:spcPct val="100000"/>
                </a:lnSpc>
                <a:spcBef>
                  <a:spcPts val="0"/>
                </a:spcBef>
                <a:spcAft>
                  <a:spcPts val="0"/>
                </a:spcAft>
                <a:buClr>
                  <a:srgbClr val="292644"/>
                </a:buClr>
                <a:buSzPts val="1500"/>
                <a:buFont typeface="Times New Roman"/>
                <a:buNone/>
              </a:pPr>
              <a:r>
                <a:rPr b="1" lang="en-US" sz="1800">
                  <a:solidFill>
                    <a:srgbClr val="292644"/>
                  </a:solidFill>
                  <a:latin typeface="Times New Roman"/>
                  <a:ea typeface="Times New Roman"/>
                  <a:cs typeface="Times New Roman"/>
                  <a:sym typeface="Times New Roman"/>
                </a:rPr>
                <a:t>Static Load Balancing algorithm:</a:t>
              </a:r>
              <a:r>
                <a:rPr lang="en-US" sz="1800">
                  <a:solidFill>
                    <a:schemeClr val="lt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Often referred to as the mapping problem, the task is to map the a static process graph into a fixed hardware topology to minimize dilation and process load differences.</a:t>
              </a:r>
              <a:endParaRPr sz="1700"/>
            </a:p>
          </p:txBody>
        </p:sp>
        <p:sp>
          <p:nvSpPr>
            <p:cNvPr id="379" name="Google Shape;379;p26"/>
            <p:cNvSpPr/>
            <p:nvPr/>
          </p:nvSpPr>
          <p:spPr>
            <a:xfrm>
              <a:off x="0" y="2236041"/>
              <a:ext cx="5685906" cy="1248023"/>
            </a:xfrm>
            <a:prstGeom prst="roundRect">
              <a:avLst>
                <a:gd fmla="val 10000" name="adj"/>
              </a:avLst>
            </a:prstGeom>
            <a:solidFill>
              <a:srgbClr val="CA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377526" y="2516846"/>
              <a:ext cx="686412" cy="686412"/>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1441466" y="2236041"/>
              <a:ext cx="4244439" cy="124802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txBox="1"/>
            <p:nvPr/>
          </p:nvSpPr>
          <p:spPr>
            <a:xfrm>
              <a:off x="1441466" y="2236041"/>
              <a:ext cx="4244439" cy="1248023"/>
            </a:xfrm>
            <a:prstGeom prst="rect">
              <a:avLst/>
            </a:prstGeom>
            <a:noFill/>
            <a:ln>
              <a:noFill/>
            </a:ln>
          </p:spPr>
          <p:txBody>
            <a:bodyPr anchorCtr="0" anchor="ctr" bIns="132075" lIns="132075" spcFirstLastPara="1" rIns="132075" wrap="square" tIns="132075">
              <a:noAutofit/>
            </a:bodyPr>
            <a:lstStyle/>
            <a:p>
              <a:pPr indent="0" lvl="0" marL="0" marR="0" rtl="0" algn="l">
                <a:lnSpc>
                  <a:spcPct val="100000"/>
                </a:lnSpc>
                <a:spcBef>
                  <a:spcPts val="0"/>
                </a:spcBef>
                <a:spcAft>
                  <a:spcPts val="0"/>
                </a:spcAft>
                <a:buClr>
                  <a:srgbClr val="292644"/>
                </a:buClr>
                <a:buSzPts val="1500"/>
                <a:buFont typeface="Times New Roman"/>
                <a:buNone/>
              </a:pPr>
              <a:r>
                <a:rPr b="1" lang="en-US" sz="1800">
                  <a:solidFill>
                    <a:srgbClr val="292644"/>
                  </a:solidFill>
                  <a:latin typeface="Times New Roman"/>
                  <a:ea typeface="Times New Roman"/>
                  <a:cs typeface="Times New Roman"/>
                  <a:sym typeface="Times New Roman"/>
                </a:rPr>
                <a:t>Dynamic Load Balancing algorithm:</a:t>
              </a:r>
              <a:r>
                <a:rPr b="1" lang="en-US" sz="18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Here the system load is balanced evenly among the nodes thus minimizing the response time.</a:t>
              </a:r>
              <a:endParaRPr sz="1700"/>
            </a:p>
          </p:txBody>
        </p:sp>
      </p:grpSp>
      <p:pic>
        <p:nvPicPr>
          <p:cNvPr descr="A diagram of a software load balancing&#10;&#10;Description automatically generated" id="383" name="Google Shape;383;p26"/>
          <p:cNvPicPr preferRelativeResize="0"/>
          <p:nvPr/>
        </p:nvPicPr>
        <p:blipFill rotWithShape="1">
          <a:blip r:embed="rId5">
            <a:alphaModFix/>
          </a:blip>
          <a:srcRect b="0" l="0" r="0" t="0"/>
          <a:stretch/>
        </p:blipFill>
        <p:spPr>
          <a:xfrm>
            <a:off x="6529546" y="1416482"/>
            <a:ext cx="5452714" cy="4317948"/>
          </a:xfrm>
          <a:prstGeom prst="roundRect">
            <a:avLst>
              <a:gd fmla="val 8594" name="adj"/>
            </a:avLst>
          </a:prstGeom>
          <a:solidFill>
            <a:srgbClr val="ECECEC"/>
          </a:solidFill>
          <a:ln>
            <a:noFill/>
          </a:ln>
          <a:effectLst>
            <a:outerShdw blurRad="285750" rotWithShape="0" algn="bl" dir="5400000" dist="19050">
              <a:schemeClr val="lt1">
                <a:alpha val="50000"/>
              </a:schemeClr>
            </a:outerShdw>
            <a:reflection blurRad="0" dir="5400000" dist="5000" endA="0" endPos="28000" kx="0" rotWithShape="0" algn="bl" stA="38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